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6" r:id="rId18"/>
    <p:sldId id="273" r:id="rId19"/>
    <p:sldId id="274" r:id="rId20"/>
    <p:sldId id="275" r:id="rId21"/>
    <p:sldId id="276" r:id="rId22"/>
    <p:sldId id="277" r:id="rId23"/>
    <p:sldId id="285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-167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85C-A082-4524-A86D-065628FDAC5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BE5-C740-4B18-AB9E-5E42C9DEE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85C-A082-4524-A86D-065628FDAC5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BE5-C740-4B18-AB9E-5E42C9DEE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85C-A082-4524-A86D-065628FDAC5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BE5-C740-4B18-AB9E-5E42C9DEE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7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85C-A082-4524-A86D-065628FDAC5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BE5-C740-4B18-AB9E-5E42C9DEE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7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85C-A082-4524-A86D-065628FDAC5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BE5-C740-4B18-AB9E-5E42C9DEE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4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85C-A082-4524-A86D-065628FDAC5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BE5-C740-4B18-AB9E-5E42C9DEE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85C-A082-4524-A86D-065628FDAC5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BE5-C740-4B18-AB9E-5E42C9DEE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1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85C-A082-4524-A86D-065628FDAC5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BE5-C740-4B18-AB9E-5E42C9DEE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1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85C-A082-4524-A86D-065628FDAC5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BE5-C740-4B18-AB9E-5E42C9DEE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3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85C-A082-4524-A86D-065628FDAC5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BE5-C740-4B18-AB9E-5E42C9DEE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4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85C-A082-4524-A86D-065628FDAC5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BE5-C740-4B18-AB9E-5E42C9DEE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85C-A082-4524-A86D-065628FDAC5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0BE5-C740-4B18-AB9E-5E42C9DEE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5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4441"/>
            <a:ext cx="7772400" cy="1802631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rtl="1"/>
            <a:r>
              <a:rPr lang="ar-LB" dirty="0" smtClean="0"/>
              <a:t>الفيروس التاجي المستجد: جمع العينات</a:t>
            </a:r>
            <a:br>
              <a:rPr lang="ar-LB" dirty="0" smtClean="0"/>
            </a:br>
            <a:r>
              <a:rPr lang="en-GB" dirty="0" smtClean="0"/>
              <a:t>2019-nCoV: Specimen Collection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752600"/>
          </a:xfrm>
        </p:spPr>
        <p:txBody>
          <a:bodyPr/>
          <a:lstStyle/>
          <a:p>
            <a:r>
              <a:rPr lang="ar-LB" dirty="0" smtClean="0">
                <a:solidFill>
                  <a:srgbClr val="002060"/>
                </a:solidFill>
              </a:rPr>
              <a:t>شباط 2020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89402"/>
              </p:ext>
            </p:extLst>
          </p:nvPr>
        </p:nvGraphicFramePr>
        <p:xfrm>
          <a:off x="7164288" y="116632"/>
          <a:ext cx="1752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3142857" imgH="2619048" progId="PBrush">
                  <p:embed/>
                </p:oleObj>
              </mc:Choice>
              <mc:Fallback>
                <p:oleObj name="Bitmap Image" r:id="rId3" imgW="3142857" imgH="26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16632"/>
                        <a:ext cx="17526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4600" y="0"/>
            <a:ext cx="4114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 smtClean="0"/>
              <a:t>الجمهـوريــة اللبـنـانيــة</a:t>
            </a:r>
          </a:p>
          <a:p>
            <a:pPr algn="ctr" rtl="1"/>
            <a:r>
              <a:rPr lang="ar-LB" sz="2800" dirty="0" smtClean="0"/>
              <a:t>وزارة الصـحـة العامـة</a:t>
            </a:r>
          </a:p>
          <a:p>
            <a:pPr algn="ctr" rtl="1"/>
            <a:r>
              <a:rPr lang="ar-LB" sz="2800" dirty="0" smtClean="0"/>
              <a:t>برنامج الترصد الوبائي</a:t>
            </a:r>
          </a:p>
        </p:txBody>
      </p:sp>
    </p:spTree>
    <p:extLst>
      <p:ext uri="{BB962C8B-B14F-4D97-AF65-F5344CB8AC3E}">
        <p14:creationId xmlns:p14="http://schemas.microsoft.com/office/powerpoint/2010/main" val="145685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ثالثا – في العينات السريرية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ar-LB" dirty="0" smtClean="0"/>
              <a:t>المعدات:</a:t>
            </a:r>
          </a:p>
          <a:p>
            <a:pPr lvl="1" algn="r" rtl="1"/>
            <a:r>
              <a:rPr lang="ar-LB" dirty="0" smtClean="0"/>
              <a:t>مسحة </a:t>
            </a:r>
            <a:r>
              <a:rPr lang="ar-LB" dirty="0"/>
              <a:t>من الانف  </a:t>
            </a:r>
            <a:r>
              <a:rPr lang="en-US" dirty="0"/>
              <a:t>x</a:t>
            </a:r>
            <a:r>
              <a:rPr lang="ar-LB" dirty="0"/>
              <a:t>  2</a:t>
            </a:r>
            <a:endParaRPr lang="en-US" dirty="0"/>
          </a:p>
          <a:p>
            <a:pPr lvl="1" algn="r" rtl="1"/>
            <a:r>
              <a:rPr lang="ar-LB" dirty="0"/>
              <a:t>مسحة من الحلق</a:t>
            </a:r>
            <a:endParaRPr lang="en-US" dirty="0"/>
          </a:p>
          <a:p>
            <a:pPr lvl="1" algn="r" rtl="1"/>
            <a:r>
              <a:rPr lang="ar-LB" dirty="0"/>
              <a:t>وسط للنقل الفيروسي (</a:t>
            </a:r>
            <a:r>
              <a:rPr lang="en-US" dirty="0"/>
              <a:t>viral transport media</a:t>
            </a:r>
            <a:r>
              <a:rPr lang="ar-LB" dirty="0"/>
              <a:t>)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2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ثالثا – في العينات السريرية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28800"/>
            <a:ext cx="6563072" cy="5229200"/>
          </a:xfrm>
        </p:spPr>
        <p:txBody>
          <a:bodyPr>
            <a:normAutofit fontScale="70000" lnSpcReduction="20000"/>
          </a:bodyPr>
          <a:lstStyle/>
          <a:p>
            <a:pPr lvl="0"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يطلب من المريض الاستلقاء على الظهر رافعا ذقنه</a:t>
            </a:r>
            <a:endParaRPr lang="en-US" dirty="0"/>
          </a:p>
          <a:p>
            <a:pPr lvl="0"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تحضر مسحة الخاصة </a:t>
            </a:r>
            <a:r>
              <a:rPr lang="ar-LB" dirty="0" err="1"/>
              <a:t>بالانف</a:t>
            </a:r>
            <a:r>
              <a:rPr lang="ar-LB" dirty="0"/>
              <a:t> لجمع العينة وتسحب من عبوتها</a:t>
            </a:r>
            <a:endParaRPr lang="en-US" dirty="0"/>
          </a:p>
          <a:p>
            <a:pPr lvl="0"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يتم ادخال مسحة الانف بطريقة عمودية داخل احدى فتحات الانف وتحريكها في انف المريض بطريقة دائرية. تترك المسحة  5 الى 10 ثوان </a:t>
            </a:r>
            <a:r>
              <a:rPr lang="ar-LB" dirty="0" err="1"/>
              <a:t>لإمتصاص</a:t>
            </a:r>
            <a:r>
              <a:rPr lang="ar-LB" dirty="0"/>
              <a:t> الافرازات. ومن ثم تسحب المسحة بلطف.</a:t>
            </a:r>
            <a:endParaRPr lang="en-US" dirty="0"/>
          </a:p>
          <a:p>
            <a:pPr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يتم ادخال المسحة نفسها في فتحة الانف الثانية مع تباع نفس الخطوات المذكورة اعلاه.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527384"/>
              </p:ext>
            </p:extLst>
          </p:nvPr>
        </p:nvGraphicFramePr>
        <p:xfrm>
          <a:off x="395536" y="1988840"/>
          <a:ext cx="105886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Bitmap Image" r:id="rId3" imgW="1991003" imgH="2133898" progId="Paint.Picture">
                  <p:embed/>
                </p:oleObj>
              </mc:Choice>
              <mc:Fallback>
                <p:oleObj name="Bitmap Image" r:id="rId3" imgW="1991003" imgH="213389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8840"/>
                        <a:ext cx="1058863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29949"/>
              </p:ext>
            </p:extLst>
          </p:nvPr>
        </p:nvGraphicFramePr>
        <p:xfrm>
          <a:off x="395536" y="3861048"/>
          <a:ext cx="11430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Bitmap Image" r:id="rId5" imgW="2019048" imgH="2095793" progId="Paint.Picture">
                  <p:embed/>
                </p:oleObj>
              </mc:Choice>
              <mc:Fallback>
                <p:oleObj name="Bitmap Image" r:id="rId5" imgW="2019048" imgH="209579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861048"/>
                        <a:ext cx="1143000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22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ثالثا – في العينات السريرية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493096"/>
          </a:xfrm>
        </p:spPr>
        <p:txBody>
          <a:bodyPr>
            <a:normAutofit fontScale="70000" lnSpcReduction="20000"/>
          </a:bodyPr>
          <a:lstStyle/>
          <a:p>
            <a:pPr lvl="0" algn="r" rt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يطلب من المريض الجلوس وفتح فمه مناديا "</a:t>
            </a:r>
            <a:r>
              <a:rPr lang="ar-LB" dirty="0" err="1"/>
              <a:t>آآه</a:t>
            </a:r>
            <a:r>
              <a:rPr lang="ar-LB" dirty="0"/>
              <a:t>" </a:t>
            </a:r>
            <a:endParaRPr lang="en-US" dirty="0"/>
          </a:p>
          <a:p>
            <a:pPr lvl="0" algn="r" rt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تحضر مسحة الخاصة بالحلق وتسحب من عبوتها</a:t>
            </a:r>
            <a:endParaRPr lang="en-US" dirty="0"/>
          </a:p>
          <a:p>
            <a:pPr lvl="0" algn="r" rt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يتم ضغط اللسان الى الاسفل </a:t>
            </a:r>
            <a:endParaRPr lang="en-US" dirty="0"/>
          </a:p>
          <a:p>
            <a:pPr lvl="0" algn="r" rt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باليد الاخرى، يتم ادخال مسحة الحلق داخل الفم، فوق اللسان باتجاه الحلق دون ملامسة اللسان او التجويف الفموي</a:t>
            </a:r>
            <a:endParaRPr lang="en-US" dirty="0"/>
          </a:p>
          <a:p>
            <a:pPr lvl="0" algn="r" rt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يتم ضغط وتدوير المسحة على الحلق وفرك لوزتي الحلق </a:t>
            </a:r>
            <a:endParaRPr lang="en-US" dirty="0"/>
          </a:p>
          <a:p>
            <a:pPr algn="r" rt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تسحب المسحة مع تجنب ملامسة اللسان او الشفاه او جدار الفم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463189"/>
              </p:ext>
            </p:extLst>
          </p:nvPr>
        </p:nvGraphicFramePr>
        <p:xfrm>
          <a:off x="433264" y="2060848"/>
          <a:ext cx="1690464" cy="148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Bitmap Image" r:id="rId3" imgW="2924583" imgH="2572109" progId="Paint.Picture">
                  <p:embed/>
                </p:oleObj>
              </mc:Choice>
              <mc:Fallback>
                <p:oleObj name="Bitmap Image" r:id="rId3" imgW="2924583" imgH="257210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64" y="2060848"/>
                        <a:ext cx="1690464" cy="1488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r="1098"/>
          <a:stretch/>
        </p:blipFill>
        <p:spPr bwMode="auto">
          <a:xfrm>
            <a:off x="433264" y="4221088"/>
            <a:ext cx="1618456" cy="1308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093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ثالثا – في العينات السريرية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12776"/>
            <a:ext cx="6779096" cy="5174035"/>
          </a:xfrm>
        </p:spPr>
        <p:txBody>
          <a:bodyPr>
            <a:normAutofit fontScale="85000" lnSpcReduction="10000"/>
          </a:bodyPr>
          <a:lstStyle/>
          <a:p>
            <a:pPr lvl="0"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توضع </a:t>
            </a:r>
            <a:r>
              <a:rPr lang="ar-LB" dirty="0" err="1"/>
              <a:t>المسحات</a:t>
            </a:r>
            <a:r>
              <a:rPr lang="ar-LB" dirty="0"/>
              <a:t> الانفية والمسحة من الحلق داخل عبوة التي تحتوي على الوسط النقل الفيروسي (1-3 ملل)</a:t>
            </a:r>
            <a:endParaRPr lang="en-US" dirty="0"/>
          </a:p>
          <a:p>
            <a:pPr lvl="0"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يكسر عود مسحة الانف / مسحة الحلق عند نقطة الكسر المحددة (</a:t>
            </a:r>
            <a:r>
              <a:rPr lang="en-US" dirty="0"/>
              <a:t>breaking point</a:t>
            </a:r>
            <a:r>
              <a:rPr lang="ar-LB" dirty="0"/>
              <a:t>) التي تقع عند الثلث الاعلى للعود</a:t>
            </a:r>
            <a:endParaRPr lang="en-US" dirty="0"/>
          </a:p>
          <a:p>
            <a:pPr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توضع </a:t>
            </a:r>
            <a:r>
              <a:rPr lang="ar-LB" dirty="0" err="1"/>
              <a:t>المسحات</a:t>
            </a:r>
            <a:r>
              <a:rPr lang="ar-LB" dirty="0"/>
              <a:t> الانفية و من الحلق في ذات وسط للنقل الفيروسي.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163010"/>
              </p:ext>
            </p:extLst>
          </p:nvPr>
        </p:nvGraphicFramePr>
        <p:xfrm>
          <a:off x="323528" y="2060848"/>
          <a:ext cx="1385139" cy="135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Bitmap Image" r:id="rId3" imgW="1542857" imgH="1495634" progId="Paint.Picture">
                  <p:embed/>
                </p:oleObj>
              </mc:Choice>
              <mc:Fallback>
                <p:oleObj name="Bitmap Image" r:id="rId3" imgW="1542857" imgH="149563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060848"/>
                        <a:ext cx="1385139" cy="1358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55677"/>
              </p:ext>
            </p:extLst>
          </p:nvPr>
        </p:nvGraphicFramePr>
        <p:xfrm>
          <a:off x="323528" y="3933056"/>
          <a:ext cx="1343306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Bitmap Image" r:id="rId5" imgW="1533739" imgH="1495634" progId="Paint.Picture">
                  <p:embed/>
                </p:oleObj>
              </mc:Choice>
              <mc:Fallback>
                <p:oleObj name="Bitmap Image" r:id="rId5" imgW="1533739" imgH="149563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933056"/>
                        <a:ext cx="1343306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93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ثالثا – في العينات السريرية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853136"/>
          </a:xfrm>
        </p:spPr>
        <p:txBody>
          <a:bodyPr>
            <a:normAutofit fontScale="70000" lnSpcReduction="20000"/>
          </a:bodyPr>
          <a:lstStyle/>
          <a:p>
            <a:pPr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أولا، يتم تحضير الحاوية </a:t>
            </a:r>
            <a:endParaRPr lang="en-GB" dirty="0" smtClean="0"/>
          </a:p>
          <a:p>
            <a:pPr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ثانيا، يطلب من المريض تنظيف فمه بالماء مع تجنب استعمال غسول </a:t>
            </a:r>
            <a:r>
              <a:rPr lang="ar-LB" dirty="0" smtClean="0"/>
              <a:t>للفم</a:t>
            </a:r>
            <a:endParaRPr lang="en-GB" dirty="0" smtClean="0"/>
          </a:p>
          <a:p>
            <a:pPr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ثالثا، يطلب من المريض اخذ نفسا عميقا واخراجه، وذلك لثلاث مرات متتالية </a:t>
            </a:r>
            <a:endParaRPr lang="en-GB" dirty="0" smtClean="0"/>
          </a:p>
          <a:p>
            <a:pPr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رابعا، يطلب من المريض السعال </a:t>
            </a:r>
            <a:r>
              <a:rPr lang="ar-LB" dirty="0" smtClean="0"/>
              <a:t>بقوة</a:t>
            </a:r>
            <a:endParaRPr lang="en-GB" dirty="0" smtClean="0"/>
          </a:p>
          <a:p>
            <a:pPr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خامسا، يطلب من المريض اخراج البلغم من الرئتين وبصقه مباشرة في الحاوية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r="18656"/>
          <a:stretch/>
        </p:blipFill>
        <p:spPr>
          <a:xfrm>
            <a:off x="539552" y="1405905"/>
            <a:ext cx="1016000" cy="94297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808090"/>
              </p:ext>
            </p:extLst>
          </p:nvPr>
        </p:nvGraphicFramePr>
        <p:xfrm>
          <a:off x="144264" y="2458467"/>
          <a:ext cx="18065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Bitmap Image" r:id="rId4" imgW="1943268" imgH="975238" progId="Paint.Picture">
                  <p:embed/>
                </p:oleObj>
              </mc:Choice>
              <mc:Fallback>
                <p:oleObj name="Bitmap Image" r:id="rId4" imgW="1943268" imgH="97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64" y="2458467"/>
                        <a:ext cx="1806575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99981"/>
              </p:ext>
            </p:extLst>
          </p:nvPr>
        </p:nvGraphicFramePr>
        <p:xfrm>
          <a:off x="567663" y="3462387"/>
          <a:ext cx="99853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Bitmap Image" r:id="rId6" imgW="1190476" imgH="1171429" progId="Paint.Picture">
                  <p:embed/>
                </p:oleObj>
              </mc:Choice>
              <mc:Fallback>
                <p:oleObj name="Bitmap Image" r:id="rId6" imgW="1190476" imgH="117142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63" y="3462387"/>
                        <a:ext cx="998538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43131"/>
              </p:ext>
            </p:extLst>
          </p:nvPr>
        </p:nvGraphicFramePr>
        <p:xfrm>
          <a:off x="563364" y="4509120"/>
          <a:ext cx="9683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Bitmap Image" r:id="rId8" imgW="967619" imgH="967619" progId="Paint.Picture">
                  <p:embed/>
                </p:oleObj>
              </mc:Choice>
              <mc:Fallback>
                <p:oleObj name="Bitmap Image" r:id="rId8" imgW="967619" imgH="96761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64" y="4509120"/>
                        <a:ext cx="96837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354297"/>
              </p:ext>
            </p:extLst>
          </p:nvPr>
        </p:nvGraphicFramePr>
        <p:xfrm>
          <a:off x="549077" y="5522168"/>
          <a:ext cx="10064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Bitmap Image" r:id="rId10" imgW="998307" imgH="1226926" progId="Paint.Picture">
                  <p:embed/>
                </p:oleObj>
              </mc:Choice>
              <mc:Fallback>
                <p:oleObj name="Bitmap Image" r:id="rId10" imgW="998307" imgH="122692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77" y="5522168"/>
                        <a:ext cx="10064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93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ثالثا – في العينات السريرية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لكل حالة مشتبهة يطلب جمع ما يلي: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عينتن لمسحة الانفية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عينة لمسحة من الحلق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عينة بلغم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عينتن مصل (في الاسبوع الاول وبعد مرور اسبوعين)</a:t>
            </a:r>
            <a:endParaRPr lang="en-US" dirty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6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رابعا – في مكافحة العدوى خلال جمع العينات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عند جمع عينات سريرية من مريض مشتبه بالعدوى بالفيروس التاجي المستجد، يطلب التقيد بما يلي :</a:t>
            </a:r>
            <a:endParaRPr lang="en-US" dirty="0"/>
          </a:p>
          <a:p>
            <a:pPr lvl="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ابلاغ كل من المختبر المحلي، فريق مكافحة العدوى وضابط الاتصال </a:t>
            </a:r>
            <a:r>
              <a:rPr lang="ar-LB" dirty="0" err="1"/>
              <a:t>للابلاغ</a:t>
            </a:r>
            <a:r>
              <a:rPr lang="ar-LB" dirty="0"/>
              <a:t> عن الامراض الانتقالية في المرفق الصحي </a:t>
            </a:r>
            <a:endParaRPr lang="en-US" dirty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6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رابعا – في مكافحة العدوى خلال جمع العينات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استعمال </a:t>
            </a:r>
            <a:r>
              <a:rPr lang="ar-LB" dirty="0"/>
              <a:t>المعدات الوقاية الشخصية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جمع العينة في غرفة ذات </a:t>
            </a:r>
            <a:r>
              <a:rPr lang="ar-LB" dirty="0" err="1"/>
              <a:t>تهوئة</a:t>
            </a:r>
            <a:r>
              <a:rPr lang="ar-LB" dirty="0"/>
              <a:t> الملائمة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حصر عدد الافراد المتواجدون في الغرفة الى ادنى عدد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اتباع طرق وضع ونزع المعدات الوقاية الشخصية المناسبة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تطهير وتعقيم المعدات والمسطحات بعد جمع العينات والتخلص من النفايات الطبية بشكل ملائم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رابعا – في مكافحة العدوى خلال جمع العينات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4381"/>
              </p:ext>
            </p:extLst>
          </p:nvPr>
        </p:nvGraphicFramePr>
        <p:xfrm>
          <a:off x="461846" y="1268760"/>
          <a:ext cx="8238055" cy="536295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59303"/>
                <a:gridCol w="2408540"/>
                <a:gridCol w="1108444"/>
                <a:gridCol w="784822"/>
                <a:gridCol w="1000570"/>
                <a:gridCol w="1312144"/>
                <a:gridCol w="1264232"/>
              </a:tblGrid>
              <a:tr h="0">
                <a:tc gridSpan="7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 dirty="0">
                          <a:effectLst/>
                        </a:rPr>
                        <a:t>جدول (3): معدات الوقاية الشخصية لدى جمع العينات السريرية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نوع العينة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 dirty="0">
                          <a:effectLst/>
                        </a:rPr>
                        <a:t>رداء ذات استعمال واحد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Gown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 dirty="0">
                          <a:effectLst/>
                        </a:rPr>
                        <a:t>قفازات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Gloves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 dirty="0">
                          <a:effectLst/>
                        </a:rPr>
                        <a:t>قناع طبي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Medical Mask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 dirty="0">
                          <a:effectLst/>
                        </a:rPr>
                        <a:t>قناع تنفسي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Respirator (N95)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 dirty="0">
                          <a:effectLst/>
                        </a:rPr>
                        <a:t>واقي للعيون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Eye protection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 dirty="0">
                          <a:effectLst/>
                        </a:rPr>
                        <a:t>مسحة انفية / </a:t>
                      </a:r>
                      <a:r>
                        <a:rPr lang="fr-FR" sz="1800" dirty="0">
                          <a:effectLst/>
                        </a:rPr>
                        <a:t>N</a:t>
                      </a:r>
                      <a:r>
                        <a:rPr lang="en-GB" sz="1800" dirty="0" err="1">
                          <a:effectLst/>
                        </a:rPr>
                        <a:t>asopharyngeal</a:t>
                      </a:r>
                      <a:r>
                        <a:rPr lang="en-GB" sz="1800" dirty="0">
                          <a:effectLst/>
                        </a:rPr>
                        <a:t> swab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مسحة من الحلق</a:t>
                      </a:r>
                      <a:endParaRPr lang="en-US" sz="18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Oro</a:t>
                      </a:r>
                      <a:r>
                        <a:rPr lang="en-GB" sz="1800">
                          <a:effectLst/>
                        </a:rPr>
                        <a:t>pharyngeal swab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غسل القصبات والاسناخ</a:t>
                      </a:r>
                      <a:endParaRPr lang="en-US" sz="18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Bronchoalveolar lavage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نضح القصبة الهوائية </a:t>
                      </a:r>
                      <a:endParaRPr lang="en-US" sz="18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Tracheal aspirate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 dirty="0" smtClean="0">
                          <a:effectLst/>
                        </a:rPr>
                        <a:t>البلغم / </a:t>
                      </a:r>
                      <a:r>
                        <a:rPr lang="en-US" sz="1800" dirty="0" smtClean="0">
                          <a:effectLst/>
                        </a:rPr>
                        <a:t>Sputum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07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عينة من انسجة الرئوي</a:t>
                      </a:r>
                      <a:endParaRPr lang="en-US" sz="18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Lung biopsy </a:t>
                      </a:r>
                      <a:r>
                        <a:rPr lang="en-GB" sz="1800">
                          <a:effectLst/>
                        </a:rPr>
                        <a:t>(autopsy)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 dirty="0" smtClean="0">
                          <a:effectLst/>
                        </a:rPr>
                        <a:t>مصل / </a:t>
                      </a:r>
                      <a:r>
                        <a:rPr lang="fr-FR" sz="1800" dirty="0" err="1" smtClean="0">
                          <a:effectLst/>
                        </a:rPr>
                        <a:t>Seru</a:t>
                      </a:r>
                      <a:r>
                        <a:rPr lang="en-GB" sz="1800" dirty="0">
                          <a:effectLst/>
                        </a:rPr>
                        <a:t>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800">
                          <a:effectLst/>
                        </a:rPr>
                        <a:t>نعم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0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 smtClean="0"/>
              <a:t>وضع المعدات الوقاية الشخصية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853136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أولا، لبس الرداء </a:t>
            </a:r>
            <a:r>
              <a:rPr lang="ar-LB" dirty="0" smtClean="0"/>
              <a:t>الواقي</a:t>
            </a:r>
            <a:endParaRPr lang="en-GB" dirty="0" smtClean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ثانيا، وضع الكمامة و تثبيتها. في حال استعمال القناع التنفسي، التأكد من وضعه </a:t>
            </a:r>
            <a:r>
              <a:rPr lang="ar-LB" dirty="0" err="1" smtClean="0"/>
              <a:t>باحكام</a:t>
            </a:r>
            <a:endParaRPr lang="en-GB" dirty="0" smtClean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ثالثا، وضع حماية </a:t>
            </a:r>
            <a:r>
              <a:rPr lang="ar-LB" dirty="0" smtClean="0"/>
              <a:t>للعيون</a:t>
            </a:r>
            <a:endParaRPr lang="en-GB" dirty="0" smtClean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رابعا، وضع القفازات وتغطية الاكمام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085103"/>
              </p:ext>
            </p:extLst>
          </p:nvPr>
        </p:nvGraphicFramePr>
        <p:xfrm>
          <a:off x="395536" y="1446981"/>
          <a:ext cx="268922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Bitmap Image" r:id="rId3" imgW="2682472" imgH="1478095" progId="Paint.Picture">
                  <p:embed/>
                </p:oleObj>
              </mc:Choice>
              <mc:Fallback>
                <p:oleObj name="Bitmap Image" r:id="rId3" imgW="2682472" imgH="147809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46981"/>
                        <a:ext cx="2689225" cy="147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558080"/>
              </p:ext>
            </p:extLst>
          </p:nvPr>
        </p:nvGraphicFramePr>
        <p:xfrm>
          <a:off x="467544" y="3027412"/>
          <a:ext cx="2636838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Bitmap Image" r:id="rId5" imgW="2644369" imgH="1409822" progId="Paint.Picture">
                  <p:embed/>
                </p:oleObj>
              </mc:Choice>
              <mc:Fallback>
                <p:oleObj name="Bitmap Image" r:id="rId5" imgW="2644369" imgH="140982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27412"/>
                        <a:ext cx="2636838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90891"/>
              </p:ext>
            </p:extLst>
          </p:nvPr>
        </p:nvGraphicFramePr>
        <p:xfrm>
          <a:off x="755576" y="4366741"/>
          <a:ext cx="2133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Bitmap Image" r:id="rId7" imgW="2141406" imgH="998307" progId="Paint.Picture">
                  <p:embed/>
                </p:oleObj>
              </mc:Choice>
              <mc:Fallback>
                <p:oleObj name="Bitmap Image" r:id="rId7" imgW="2141406" imgH="99830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366741"/>
                        <a:ext cx="213360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194621"/>
              </p:ext>
            </p:extLst>
          </p:nvPr>
        </p:nvGraphicFramePr>
        <p:xfrm>
          <a:off x="827584" y="5598368"/>
          <a:ext cx="19351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Bitmap Image" r:id="rId9" imgW="2225233" imgH="1310754" progId="Paint.Picture">
                  <p:embed/>
                </p:oleObj>
              </mc:Choice>
              <mc:Fallback>
                <p:oleObj name="Bitmap Image" r:id="rId9" imgW="2225233" imgH="1310754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598368"/>
                        <a:ext cx="19351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>
            <a:off x="335934" y="2708920"/>
            <a:ext cx="432048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51958" y="4005064"/>
            <a:ext cx="432048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56758" y="5301208"/>
            <a:ext cx="432048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اولا - الحالات المستهدفة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تشمل الحالات المستهدفة الحالات التي تنطبق عليها تعريف الحالات العدوى بالفيروس التاجي المستجد </a:t>
            </a:r>
            <a:r>
              <a:rPr lang="fr-FR" dirty="0"/>
              <a:t>2019-nCoV</a:t>
            </a:r>
            <a:r>
              <a:rPr lang="ar-LB" dirty="0"/>
              <a:t>. راجع تعميم وزارة الصحة العامة رقم 8 تاريخ 27 كانون الثاني 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42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rtl="1"/>
            <a:r>
              <a:rPr lang="ar-LB" dirty="0" smtClean="0"/>
              <a:t>نزع المعدات الوقاية الشخصية</a:t>
            </a:r>
            <a:br>
              <a:rPr lang="ar-LB" dirty="0" smtClean="0"/>
            </a:br>
            <a:r>
              <a:rPr lang="ar-LB" dirty="0" smtClean="0"/>
              <a:t>الطريقة الاولى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أولا، خلع القفازات من الداخل الى </a:t>
            </a:r>
            <a:r>
              <a:rPr lang="ar-LB" dirty="0" smtClean="0"/>
              <a:t>الخارج</a:t>
            </a:r>
            <a:endParaRPr lang="en-GB" dirty="0" smtClean="0"/>
          </a:p>
          <a:p>
            <a:pPr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ثانيا، نزع حماية العيون بدءا من </a:t>
            </a:r>
            <a:r>
              <a:rPr lang="ar-LB" dirty="0" smtClean="0"/>
              <a:t>الخلف</a:t>
            </a:r>
            <a:endParaRPr lang="en-GB" dirty="0" smtClean="0"/>
          </a:p>
          <a:p>
            <a:pPr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ثالثا، نزع الرداء بدءا من الخلف الى </a:t>
            </a:r>
            <a:r>
              <a:rPr lang="ar-LB" dirty="0" smtClean="0"/>
              <a:t>الامام</a:t>
            </a:r>
            <a:endParaRPr lang="en-GB" dirty="0" smtClean="0"/>
          </a:p>
          <a:p>
            <a:pPr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رابعا، نزع القناع بدءا من </a:t>
            </a:r>
            <a:r>
              <a:rPr lang="ar-LB" dirty="0" smtClean="0"/>
              <a:t>الخلف</a:t>
            </a:r>
            <a:endParaRPr lang="en-GB" dirty="0" smtClean="0"/>
          </a:p>
          <a:p>
            <a:pPr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/>
              <a:t>خامسا، غسل اليدين بالماء والصابون او مطهر اليدين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387298"/>
              </p:ext>
            </p:extLst>
          </p:nvPr>
        </p:nvGraphicFramePr>
        <p:xfrm>
          <a:off x="827584" y="1464196"/>
          <a:ext cx="23844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Bitmap Image" r:id="rId3" imgW="3680779" imgH="1592718" progId="Paint.Picture">
                  <p:embed/>
                </p:oleObj>
              </mc:Choice>
              <mc:Fallback>
                <p:oleObj name="Bitmap Image" r:id="rId3" imgW="3680779" imgH="159271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64196"/>
                        <a:ext cx="238442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597891"/>
              </p:ext>
            </p:extLst>
          </p:nvPr>
        </p:nvGraphicFramePr>
        <p:xfrm>
          <a:off x="467544" y="2610867"/>
          <a:ext cx="300196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Bitmap Image" r:id="rId5" imgW="3337849" imgH="830476" progId="Paint.Picture">
                  <p:embed/>
                </p:oleObj>
              </mc:Choice>
              <mc:Fallback>
                <p:oleObj name="Bitmap Image" r:id="rId5" imgW="3337849" imgH="83047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10867"/>
                        <a:ext cx="3001963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137345"/>
              </p:ext>
            </p:extLst>
          </p:nvPr>
        </p:nvGraphicFramePr>
        <p:xfrm>
          <a:off x="755576" y="5965825"/>
          <a:ext cx="29718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Bitmap Image" r:id="rId7" imgW="3406435" imgH="1036410" progId="Paint.Picture">
                  <p:embed/>
                </p:oleObj>
              </mc:Choice>
              <mc:Fallback>
                <p:oleObj name="Bitmap Image" r:id="rId7" imgW="3406435" imgH="103641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965825"/>
                        <a:ext cx="29718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950233"/>
              </p:ext>
            </p:extLst>
          </p:nvPr>
        </p:nvGraphicFramePr>
        <p:xfrm>
          <a:off x="611560" y="4870797"/>
          <a:ext cx="29940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Bitmap Image" r:id="rId9" imgW="3368332" imgH="1120237" progId="Paint.Picture">
                  <p:embed/>
                </p:oleObj>
              </mc:Choice>
              <mc:Fallback>
                <p:oleObj name="Bitmap Image" r:id="rId9" imgW="3368332" imgH="112023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870797"/>
                        <a:ext cx="29940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68509"/>
              </p:ext>
            </p:extLst>
          </p:nvPr>
        </p:nvGraphicFramePr>
        <p:xfrm>
          <a:off x="1043608" y="3566269"/>
          <a:ext cx="24384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Bitmap Image" r:id="rId11" imgW="3132091" imgH="1493649" progId="Paint.Picture">
                  <p:embed/>
                </p:oleObj>
              </mc:Choice>
              <mc:Fallback>
                <p:oleObj name="Bitmap Image" r:id="rId11" imgW="3132091" imgH="1493649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566269"/>
                        <a:ext cx="2438400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wn Arrow 13"/>
          <p:cNvSpPr/>
          <p:nvPr/>
        </p:nvSpPr>
        <p:spPr>
          <a:xfrm>
            <a:off x="801178" y="3284984"/>
            <a:ext cx="432048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844080" y="5661248"/>
            <a:ext cx="432048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223864" y="4365104"/>
            <a:ext cx="432048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51958" y="1988840"/>
            <a:ext cx="432048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rtl="1"/>
            <a:r>
              <a:rPr lang="ar-LB" dirty="0"/>
              <a:t>نزع المعدات الوقاية الشخصية</a:t>
            </a:r>
            <a:br>
              <a:rPr lang="ar-LB" dirty="0"/>
            </a:br>
            <a:r>
              <a:rPr lang="ar-LB" dirty="0"/>
              <a:t>الطريقة </a:t>
            </a:r>
            <a:r>
              <a:rPr lang="ar-LB" dirty="0" smtClean="0"/>
              <a:t>الثانية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أولا، يتم نزع الرداء والقفازات سويا </a:t>
            </a:r>
            <a:endParaRPr lang="en-GB" dirty="0" smtClean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ثانيا، نزع حماية العيون بدءا من </a:t>
            </a:r>
            <a:r>
              <a:rPr lang="ar-LB" dirty="0" smtClean="0"/>
              <a:t>الخلف</a:t>
            </a:r>
            <a:endParaRPr lang="en-GB" dirty="0" smtClean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ثالثا، نزع القناع بدءا من </a:t>
            </a:r>
            <a:r>
              <a:rPr lang="ar-LB" dirty="0" smtClean="0"/>
              <a:t>الخلف</a:t>
            </a:r>
            <a:endParaRPr lang="en-GB" dirty="0" smtClean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/>
              <a:t>رابعا، غسل اليدين بالماء والصابون او مطهر اليدين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452760"/>
              </p:ext>
            </p:extLst>
          </p:nvPr>
        </p:nvGraphicFramePr>
        <p:xfrm>
          <a:off x="827584" y="4293096"/>
          <a:ext cx="29940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Bitmap Image" r:id="rId3" imgW="3368332" imgH="1120237" progId="Paint.Picture">
                  <p:embed/>
                </p:oleObj>
              </mc:Choice>
              <mc:Fallback>
                <p:oleObj name="Bitmap Image" r:id="rId3" imgW="3368332" imgH="1120237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93096"/>
                        <a:ext cx="29940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701895"/>
              </p:ext>
            </p:extLst>
          </p:nvPr>
        </p:nvGraphicFramePr>
        <p:xfrm>
          <a:off x="1187624" y="5589240"/>
          <a:ext cx="29718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Bitmap Image" r:id="rId5" imgW="3406435" imgH="1036410" progId="Paint.Picture">
                  <p:embed/>
                </p:oleObj>
              </mc:Choice>
              <mc:Fallback>
                <p:oleObj name="Bitmap Image" r:id="rId5" imgW="3406435" imgH="103641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589240"/>
                        <a:ext cx="29718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131701"/>
              </p:ext>
            </p:extLst>
          </p:nvPr>
        </p:nvGraphicFramePr>
        <p:xfrm>
          <a:off x="827584" y="3212976"/>
          <a:ext cx="30019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Bitmap Image" r:id="rId7" imgW="3337849" imgH="830476" progId="Paint.Picture">
                  <p:embed/>
                </p:oleObj>
              </mc:Choice>
              <mc:Fallback>
                <p:oleObj name="Bitmap Image" r:id="rId7" imgW="3337849" imgH="83047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12976"/>
                        <a:ext cx="30019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429912"/>
              </p:ext>
            </p:extLst>
          </p:nvPr>
        </p:nvGraphicFramePr>
        <p:xfrm>
          <a:off x="179512" y="1628800"/>
          <a:ext cx="4392488" cy="1197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Bitmap Image" r:id="rId9" imgW="5524979" imgH="1508891" progId="Paint.Picture">
                  <p:embed/>
                </p:oleObj>
              </mc:Choice>
              <mc:Fallback>
                <p:oleObj name="Bitmap Image" r:id="rId9" imgW="5524979" imgH="150889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28800"/>
                        <a:ext cx="4392488" cy="1197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827584" y="2732348"/>
            <a:ext cx="432048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691680" y="5085184"/>
            <a:ext cx="432048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259632" y="3861048"/>
            <a:ext cx="432048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0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LB" dirty="0"/>
              <a:t>خامسا – في بيانات العينات </a:t>
            </a:r>
            <a:r>
              <a:rPr lang="ar-LB" dirty="0" smtClean="0"/>
              <a:t>السريرية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لكل </a:t>
            </a:r>
            <a:r>
              <a:rPr lang="ar-LB" dirty="0"/>
              <a:t>عينة سريرية يتم وضع ملصق محددا ما يلي: 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رقم الحالة الصادر من قبل برنامج الترصد الوبائي: يتم الاستعلام عن المرقم من قبل الفريق المركزي للترصد الوبائي 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اسم المريض 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نوع العينة 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تاريخ جمع العينة </a:t>
            </a:r>
            <a:endParaRPr lang="en-US" dirty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LB" dirty="0"/>
              <a:t>خامسا – في بيانات العينات </a:t>
            </a:r>
            <a:r>
              <a:rPr lang="ar-LB" dirty="0" smtClean="0"/>
              <a:t>السريرية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1" y="1600200"/>
            <a:ext cx="3826769" cy="45259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لكل </a:t>
            </a:r>
            <a:r>
              <a:rPr lang="ar-LB" dirty="0"/>
              <a:t>عينة سريرية يتم </a:t>
            </a:r>
            <a:r>
              <a:rPr lang="ar-LB" dirty="0" smtClean="0"/>
              <a:t>تعبئة استمارة للفحص المخبري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3741"/>
            <a:ext cx="4564434" cy="538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5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سادسا – في حفظ العينات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478693"/>
              </p:ext>
            </p:extLst>
          </p:nvPr>
        </p:nvGraphicFramePr>
        <p:xfrm>
          <a:off x="491826" y="1700809"/>
          <a:ext cx="8184630" cy="460851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90507"/>
                <a:gridCol w="3743719"/>
                <a:gridCol w="2079791"/>
                <a:gridCol w="1570613"/>
              </a:tblGrid>
              <a:tr h="565515">
                <a:tc gridSpan="4"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 dirty="0" smtClean="0">
                          <a:effectLst/>
                        </a:rPr>
                        <a:t>درجات </a:t>
                      </a:r>
                      <a:r>
                        <a:rPr lang="ar-LB" sz="2200" dirty="0">
                          <a:effectLst/>
                        </a:rPr>
                        <a:t>حفظ العينات السريرية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51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>
                          <a:effectLst/>
                        </a:rPr>
                        <a:t>#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>
                          <a:effectLst/>
                        </a:rPr>
                        <a:t>العينات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>
                          <a:effectLst/>
                        </a:rPr>
                        <a:t>الفترة الزمنية 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>
                          <a:effectLst/>
                        </a:rPr>
                        <a:t>الدرجة 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68897">
                <a:tc rowSpan="2"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 dirty="0">
                          <a:effectLst/>
                        </a:rPr>
                        <a:t>لعينات الجهاز التنفسي العلوي والمصل والدم والبول:</a:t>
                      </a:r>
                      <a:endParaRPr lang="en-US" sz="2200" dirty="0">
                        <a:effectLst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>
                          <a:effectLst/>
                        </a:rPr>
                        <a:t>ضمن 5 ايام 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4° C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0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>
                          <a:effectLst/>
                        </a:rPr>
                        <a:t>لأكثر من 5 ايام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-70° C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68897">
                <a:tc rowSpan="2"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 dirty="0">
                          <a:effectLst/>
                        </a:rPr>
                        <a:t>لعينات الجهاز التنفسي السفلي (غسل القصبات والاسناخ، نضح القصبة الهوائية، البلغم)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>
                          <a:effectLst/>
                        </a:rPr>
                        <a:t>ضمن 48 ساعة 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4° C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00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>
                          <a:effectLst/>
                        </a:rPr>
                        <a:t>لأكثر من 48 ساعة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-70° C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68897">
                <a:tc rowSpan="2"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457200" indent="-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 dirty="0">
                          <a:effectLst/>
                        </a:rPr>
                        <a:t>لعينات الانسجة (خزعة من الرئة)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9888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 dirty="0">
                          <a:effectLst/>
                        </a:rPr>
                        <a:t>ضمن 24 ساعة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4° C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68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2200">
                          <a:effectLst/>
                        </a:rPr>
                        <a:t>لأكثر من 24 ساعة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-70° C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9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سادسا – في حفظ العينات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146876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LB" dirty="0" smtClean="0"/>
              <a:t>نقل </a:t>
            </a:r>
            <a:r>
              <a:rPr lang="ar-LB" dirty="0"/>
              <a:t>العينات من المرفق الصحي الى المختبر المرجعي داخل </a:t>
            </a:r>
            <a:r>
              <a:rPr lang="ar-LB" dirty="0" smtClean="0"/>
              <a:t>لبنان:</a:t>
            </a:r>
          </a:p>
          <a:p>
            <a:pPr lvl="1" algn="r" rtl="1"/>
            <a:r>
              <a:rPr lang="ar-LB" dirty="0" smtClean="0"/>
              <a:t>على </a:t>
            </a:r>
            <a:r>
              <a:rPr lang="ar-LB" dirty="0"/>
              <a:t>درجة </a:t>
            </a:r>
            <a:r>
              <a:rPr lang="en-US" dirty="0"/>
              <a:t>4° </a:t>
            </a:r>
            <a:r>
              <a:rPr lang="en-US" dirty="0" smtClean="0"/>
              <a:t>C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سابعا – في توضيب العينات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عند توضيب العينات في المختبر </a:t>
            </a:r>
            <a:r>
              <a:rPr lang="ar-LB" dirty="0" smtClean="0"/>
              <a:t>المحلي:  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العينة مع استعمال ورق </a:t>
            </a:r>
            <a:r>
              <a:rPr lang="fr-FR" dirty="0"/>
              <a:t>p</a:t>
            </a:r>
            <a:r>
              <a:rPr lang="en-GB" dirty="0" err="1"/>
              <a:t>arafilm</a:t>
            </a:r>
            <a:r>
              <a:rPr lang="en-GB" dirty="0"/>
              <a:t> 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الحاوية الاول: كيس ذات سحاب او علبة محكمة الاغلاق 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الحاوية الثانية: كيس ذات سحاب او علبة محكمة الاغلاق </a:t>
            </a:r>
            <a:endParaRPr lang="en-US" dirty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83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سابعا – في توضيب العينات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lvl="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عند نقل العينات من المختبر المحلي الى المختبر المرجعي داخل لبنان</a:t>
            </a:r>
            <a:endParaRPr lang="ar-LB" dirty="0" smtClean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العينة</a:t>
            </a:r>
            <a:r>
              <a:rPr lang="ar-LB" dirty="0"/>
              <a:t>، مع استعمال ورق </a:t>
            </a:r>
            <a:r>
              <a:rPr lang="fr-FR" dirty="0"/>
              <a:t>p</a:t>
            </a:r>
            <a:r>
              <a:rPr lang="en-GB" dirty="0" err="1"/>
              <a:t>arafilm</a:t>
            </a:r>
            <a:r>
              <a:rPr lang="en-GB" dirty="0"/>
              <a:t> 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الحاوية الاول: كيس ذات سحاب او علبة محكمة الاغلاق  مع مادة ماصة (</a:t>
            </a:r>
            <a:r>
              <a:rPr lang="en-US" dirty="0" err="1"/>
              <a:t>absorbant</a:t>
            </a:r>
            <a:r>
              <a:rPr lang="ar-LB" dirty="0" smtClean="0"/>
              <a:t>)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الحاوية الثانية: كيس ذات سحاب او علبة محكمة الاغلاق 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الحاوية الثالثة: علبة او براد العينات متضمنا العبوات المثلجة</a:t>
            </a:r>
            <a:endParaRPr lang="en-US" dirty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83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ثامنا – في الفحوصات المخبرية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عند الاشتباه </a:t>
            </a:r>
            <a:r>
              <a:rPr lang="ar-LB" dirty="0" smtClean="0"/>
              <a:t>بحالة، تتم الفحوصات </a:t>
            </a:r>
            <a:r>
              <a:rPr lang="ar-LB" dirty="0"/>
              <a:t>حسب الترتيب التالي: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فحص تفاعل التسلسلي </a:t>
            </a:r>
            <a:r>
              <a:rPr lang="ar-LB" dirty="0" err="1"/>
              <a:t>للبوليميراز</a:t>
            </a:r>
            <a:r>
              <a:rPr lang="ar-LB" dirty="0"/>
              <a:t> لفيروسات الانفلونزا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وفي حال سلبية فحص الانفلونزا، يتم اجراء فحص لفيروس التاجي المستجد 2019</a:t>
            </a:r>
            <a:endParaRPr lang="en-US" dirty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في حال كانت الحالة من مخالط  لحالة مثبتة، يتم اجراء الاختبارين معا: الانفلونزا والفيروس التاجي المستجد 2019.</a:t>
            </a:r>
            <a:endParaRPr lang="en-US" dirty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18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تاسعا – في المختبرات المرجعية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تعتمد مختبرات مستشفى رفيق الحريري الجامعي كمختبر مرجعي </a:t>
            </a:r>
            <a:endParaRPr lang="en-GB" dirty="0" smtClean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بالتنسيق </a:t>
            </a:r>
            <a:r>
              <a:rPr lang="ar-LB" dirty="0"/>
              <a:t>بين مختبر المستشفى والمركز الوطني </a:t>
            </a:r>
            <a:r>
              <a:rPr lang="ar-LB" dirty="0" err="1"/>
              <a:t>للانفلونزا</a:t>
            </a:r>
            <a:r>
              <a:rPr lang="ar-LB" dirty="0"/>
              <a:t>.</a:t>
            </a:r>
            <a:endParaRPr lang="en-US" dirty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عند الاشتباه بحالة عدوى فيروس تاجي مستجد 2019، ترسل العينات السريرية أولا الى مستشفى رفيق الحريري الجامعي / المركز الوطني </a:t>
            </a:r>
            <a:r>
              <a:rPr lang="ar-LB" dirty="0" err="1"/>
              <a:t>للانفلونزا</a:t>
            </a:r>
            <a:r>
              <a:rPr lang="ar-LB" dirty="0"/>
              <a:t>.</a:t>
            </a:r>
            <a:endParaRPr lang="en-US" dirty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1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382352"/>
            <a:ext cx="7128792" cy="609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689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1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ثانيا – في الابلاغ عن الحالة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أ) ابلاغ فريق المرفق الصحي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التأكد </a:t>
            </a:r>
            <a:r>
              <a:rPr lang="ar-LB" dirty="0"/>
              <a:t>من ابلاغ عن الحالة المشتبهة لكل </a:t>
            </a:r>
            <a:endParaRPr lang="ar-LB" dirty="0" smtClean="0"/>
          </a:p>
          <a:p>
            <a:pPr lvl="2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من </a:t>
            </a:r>
            <a:r>
              <a:rPr lang="ar-LB" dirty="0"/>
              <a:t>المختبر المحلي، </a:t>
            </a:r>
            <a:endParaRPr lang="ar-LB" dirty="0" smtClean="0"/>
          </a:p>
          <a:p>
            <a:pPr lvl="2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فريق </a:t>
            </a:r>
            <a:r>
              <a:rPr lang="ar-LB" dirty="0"/>
              <a:t>مكافحة العدوى </a:t>
            </a:r>
            <a:endParaRPr lang="ar-LB" dirty="0" smtClean="0"/>
          </a:p>
          <a:p>
            <a:pPr lvl="2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وضابط </a:t>
            </a:r>
            <a:r>
              <a:rPr lang="ar-LB" dirty="0"/>
              <a:t>الاتصال </a:t>
            </a:r>
            <a:r>
              <a:rPr lang="ar-LB" dirty="0" err="1"/>
              <a:t>للابلاغ</a:t>
            </a:r>
            <a:r>
              <a:rPr lang="ar-LB" dirty="0"/>
              <a:t> عن الامراض الانتقالية في المرفق </a:t>
            </a:r>
            <a:r>
              <a:rPr lang="ar-LB" dirty="0" smtClean="0"/>
              <a:t>الصحي</a:t>
            </a:r>
            <a:endParaRPr lang="en-US" dirty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2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ثانيا – في الابلاغ عن الحالة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ب) ابلاغ وزارة الصحة العامة</a:t>
            </a:r>
            <a:endParaRPr lang="en-US" dirty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التأكد </a:t>
            </a:r>
            <a:r>
              <a:rPr lang="ar-LB" dirty="0"/>
              <a:t>من الابلاغ عن الحالة لوزارة الصحة العامة / برنامج الترصد الوبائي. </a:t>
            </a:r>
            <a:endParaRPr lang="ar-LB" dirty="0" smtClean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التواصل </a:t>
            </a:r>
            <a:r>
              <a:rPr lang="ar-LB" dirty="0"/>
              <a:t>مباشرة مع فريق الترصد الوبائي في الادارة </a:t>
            </a:r>
            <a:r>
              <a:rPr lang="ar-LB" dirty="0" smtClean="0"/>
              <a:t>المركزية </a:t>
            </a:r>
            <a:endParaRPr lang="en-US" dirty="0"/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2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ثانيا – في الابلاغ عن الحالة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/>
              <a:t>عند ابلاغ وزارة الصحة العامة، يقوم  فريق الترصد الوبائي بتقييم التعرض وتصنيف </a:t>
            </a:r>
            <a:r>
              <a:rPr lang="ar-LB" dirty="0" smtClean="0"/>
              <a:t>الحالة:</a:t>
            </a:r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كحالة </a:t>
            </a:r>
            <a:r>
              <a:rPr lang="ar-LB" dirty="0"/>
              <a:t>طارئة (</a:t>
            </a:r>
            <a:r>
              <a:rPr lang="en-GB" dirty="0"/>
              <a:t>Hot case</a:t>
            </a:r>
            <a:r>
              <a:rPr lang="ar-LB" dirty="0"/>
              <a:t>) </a:t>
            </a:r>
            <a:endParaRPr lang="ar-LB" dirty="0" smtClean="0"/>
          </a:p>
          <a:p>
            <a:pPr lvl="1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ام </a:t>
            </a:r>
            <a:r>
              <a:rPr lang="ar-LB" dirty="0"/>
              <a:t>بادرة (</a:t>
            </a:r>
            <a:r>
              <a:rPr lang="en-US" dirty="0"/>
              <a:t>Cold case</a:t>
            </a:r>
            <a:r>
              <a:rPr lang="ar-LB" dirty="0" smtClean="0"/>
              <a:t>)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dirty="0" smtClean="0"/>
              <a:t>كما </a:t>
            </a:r>
            <a:r>
              <a:rPr lang="ar-LB" dirty="0"/>
              <a:t>يتم اعطاء الحالة رقم وطني.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2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ثانيا – في الابلاغ عن الحالة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63" y="1628800"/>
            <a:ext cx="6028065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322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ثانيا – في الابلاغ عن الحالة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02" y="1556792"/>
            <a:ext cx="5825996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322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/>
              <a:t>ثالثا – في العينات السريرية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167867"/>
              </p:ext>
            </p:extLst>
          </p:nvPr>
        </p:nvGraphicFramePr>
        <p:xfrm>
          <a:off x="323528" y="1484784"/>
          <a:ext cx="8639945" cy="52112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26396"/>
                <a:gridCol w="2136413"/>
                <a:gridCol w="1302500"/>
                <a:gridCol w="2534884"/>
                <a:gridCol w="2339752"/>
              </a:tblGrid>
              <a:tr h="238940">
                <a:tc gridSpan="5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 dirty="0" smtClean="0">
                          <a:effectLst/>
                        </a:rPr>
                        <a:t>العينات </a:t>
                      </a:r>
                      <a:r>
                        <a:rPr lang="ar-LB" sz="1500" dirty="0">
                          <a:effectLst/>
                        </a:rPr>
                        <a:t>السريرية لتشخيص الفيروس التاجي المستجد 2019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369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#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نوع العينة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متى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 dirty="0">
                          <a:effectLst/>
                        </a:rPr>
                        <a:t>الزمن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الحاوي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42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مسحة انفية / مسحة من الحلق</a:t>
                      </a:r>
                      <a:endParaRPr lang="en-US" sz="15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N</a:t>
                      </a:r>
                      <a:r>
                        <a:rPr lang="en-GB" sz="1500">
                          <a:effectLst/>
                        </a:rPr>
                        <a:t>asopharyngeal swab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من كافة الحالات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عند الاشتباه بالحالة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مسحة ( </a:t>
                      </a:r>
                      <a:r>
                        <a:rPr lang="en-GB" sz="1500">
                          <a:effectLst/>
                        </a:rPr>
                        <a:t> dacron</a:t>
                      </a:r>
                      <a:r>
                        <a:rPr lang="ar-LB" sz="1500">
                          <a:effectLst/>
                        </a:rPr>
                        <a:t> او </a:t>
                      </a:r>
                      <a:r>
                        <a:rPr lang="en-US" sz="1500">
                          <a:effectLst/>
                        </a:rPr>
                        <a:t>polyester</a:t>
                      </a:r>
                      <a:r>
                        <a:rPr lang="ar-LB" sz="1500">
                          <a:effectLst/>
                        </a:rPr>
                        <a:t>)</a:t>
                      </a:r>
                      <a:endParaRPr lang="en-US" sz="15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مع وسط للنقل الفروسي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42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2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مسحة من الحلق</a:t>
                      </a:r>
                      <a:endParaRPr lang="en-US" sz="15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Oro</a:t>
                      </a:r>
                      <a:r>
                        <a:rPr lang="en-GB" sz="1500">
                          <a:effectLst/>
                        </a:rPr>
                        <a:t>pharyngeal swab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من كافة الحالات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عند الاشتباه بالحالة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مسحة ( </a:t>
                      </a:r>
                      <a:r>
                        <a:rPr lang="en-GB" sz="1500">
                          <a:effectLst/>
                        </a:rPr>
                        <a:t> dacron</a:t>
                      </a:r>
                      <a:r>
                        <a:rPr lang="ar-LB" sz="1500">
                          <a:effectLst/>
                        </a:rPr>
                        <a:t> او </a:t>
                      </a:r>
                      <a:r>
                        <a:rPr lang="en-US" sz="1500">
                          <a:effectLst/>
                        </a:rPr>
                        <a:t>polyester</a:t>
                      </a:r>
                      <a:r>
                        <a:rPr lang="ar-LB" sz="1500">
                          <a:effectLst/>
                        </a:rPr>
                        <a:t>)</a:t>
                      </a:r>
                      <a:endParaRPr lang="en-US" sz="15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مع وسط للنقل الفروسي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2918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3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غسل القصبات والاسناخ</a:t>
                      </a:r>
                      <a:endParaRPr lang="en-US" sz="15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Bronchoalveolar lavage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في حال اجراء تنظير للقصبات</a:t>
                      </a:r>
                      <a:endParaRPr lang="en-US" sz="15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Bronchoscopy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عند إجراء تنظير للقصبات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حاوية معقمة (</a:t>
                      </a:r>
                      <a:r>
                        <a:rPr lang="en-US" sz="1500">
                          <a:effectLst/>
                        </a:rPr>
                        <a:t>sterile container</a:t>
                      </a:r>
                      <a:r>
                        <a:rPr lang="ar-LB" sz="1500">
                          <a:effectLst/>
                        </a:rPr>
                        <a:t>)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42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4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نضح القصبة الهوائية </a:t>
                      </a:r>
                      <a:endParaRPr lang="en-US" sz="15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Tracheal aspirate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في حال التنفس الاصطناعي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عند وضع التنفس الاصطناعي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حاوية معقمة (</a:t>
                      </a:r>
                      <a:r>
                        <a:rPr lang="en-US" sz="1500">
                          <a:effectLst/>
                        </a:rPr>
                        <a:t>sterile container</a:t>
                      </a:r>
                      <a:r>
                        <a:rPr lang="ar-LB" sz="1500">
                          <a:effectLst/>
                        </a:rPr>
                        <a:t>)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7384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5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البلغم</a:t>
                      </a:r>
                      <a:endParaRPr lang="en-US" sz="15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Sputum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كافة الحالات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عند الاشتباه بالحالة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حاوية معقمة (</a:t>
                      </a:r>
                      <a:r>
                        <a:rPr lang="en-US" sz="1500">
                          <a:effectLst/>
                        </a:rPr>
                        <a:t>sterile container</a:t>
                      </a:r>
                      <a:r>
                        <a:rPr lang="ar-LB" sz="1500">
                          <a:effectLst/>
                        </a:rPr>
                        <a:t>)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264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6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عينة من انسجة الرئوي</a:t>
                      </a:r>
                      <a:endParaRPr lang="en-US" sz="15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Lung biopsy </a:t>
                      </a:r>
                      <a:r>
                        <a:rPr lang="en-GB" sz="1500">
                          <a:effectLst/>
                        </a:rPr>
                        <a:t>(autopsy)</a:t>
                      </a:r>
                      <a:endParaRPr lang="en-US" sz="15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 dirty="0">
                          <a:effectLst/>
                        </a:rPr>
                        <a:t>في حال اجراء تشريح بعد الوفاة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عند اجراء التشريح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حاوية معقمة  مع محلول ملحي (</a:t>
                      </a:r>
                      <a:r>
                        <a:rPr lang="en-US" sz="1500">
                          <a:effectLst/>
                        </a:rPr>
                        <a:t>sterile container with saline</a:t>
                      </a:r>
                      <a:r>
                        <a:rPr lang="ar-LB" sz="1500">
                          <a:effectLst/>
                        </a:rPr>
                        <a:t>)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0496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7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عينات مزدوجة للمصل</a:t>
                      </a:r>
                      <a:endParaRPr lang="en-US" sz="15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Paired serum samples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كافة الحالات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العينة الاولى: في الاسبوع الاول من المرض.</a:t>
                      </a:r>
                      <a:endParaRPr lang="en-US" sz="15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>
                          <a:effectLst/>
                        </a:rPr>
                        <a:t>العينة الثانية: بعد مرور 2- 3 اسابيع 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LB" sz="1500" dirty="0">
                          <a:effectLst/>
                        </a:rPr>
                        <a:t>انبوب لجمع عينة مصل  للفحص الكيمائي (</a:t>
                      </a:r>
                      <a:r>
                        <a:rPr lang="fr-FR" sz="1500" dirty="0" err="1">
                          <a:effectLst/>
                        </a:rPr>
                        <a:t>che</a:t>
                      </a:r>
                      <a:r>
                        <a:rPr lang="en-GB" sz="1500" dirty="0" err="1">
                          <a:effectLst/>
                        </a:rPr>
                        <a:t>mistry</a:t>
                      </a:r>
                      <a:r>
                        <a:rPr lang="en-GB" sz="1500" dirty="0">
                          <a:effectLst/>
                        </a:rPr>
                        <a:t> tube</a:t>
                      </a:r>
                      <a:r>
                        <a:rPr lang="ar-LB" sz="1500" dirty="0">
                          <a:effectLst/>
                        </a:rPr>
                        <a:t>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22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1355</Words>
  <Application>Microsoft Office PowerPoint</Application>
  <PresentationFormat>On-screen Show (4:3)</PresentationFormat>
  <Paragraphs>259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Bitmap Image</vt:lpstr>
      <vt:lpstr>الفيروس التاجي المستجد: جمع العينات 2019-nCoV: Specimen Collection</vt:lpstr>
      <vt:lpstr>اولا - الحالات المستهدفة </vt:lpstr>
      <vt:lpstr>PowerPoint Presentation</vt:lpstr>
      <vt:lpstr>ثانيا – في الابلاغ عن الحالة </vt:lpstr>
      <vt:lpstr>ثانيا – في الابلاغ عن الحالة </vt:lpstr>
      <vt:lpstr>ثانيا – في الابلاغ عن الحالة </vt:lpstr>
      <vt:lpstr>ثانيا – في الابلاغ عن الحالة </vt:lpstr>
      <vt:lpstr>ثانيا – في الابلاغ عن الحالة </vt:lpstr>
      <vt:lpstr>ثالثا – في العينات السريرية</vt:lpstr>
      <vt:lpstr>ثالثا – في العينات السريرية</vt:lpstr>
      <vt:lpstr>ثالثا – في العينات السريرية</vt:lpstr>
      <vt:lpstr>ثالثا – في العينات السريرية</vt:lpstr>
      <vt:lpstr>ثالثا – في العينات السريرية</vt:lpstr>
      <vt:lpstr>ثالثا – في العينات السريرية</vt:lpstr>
      <vt:lpstr>ثالثا – في العينات السريرية</vt:lpstr>
      <vt:lpstr>رابعا – في مكافحة العدوى خلال جمع العينات</vt:lpstr>
      <vt:lpstr>رابعا – في مكافحة العدوى خلال جمع العينات</vt:lpstr>
      <vt:lpstr>رابعا – في مكافحة العدوى خلال جمع العينات</vt:lpstr>
      <vt:lpstr>وضع المعدات الوقاية الشخصية</vt:lpstr>
      <vt:lpstr>نزع المعدات الوقاية الشخصية الطريقة الاولى</vt:lpstr>
      <vt:lpstr>نزع المعدات الوقاية الشخصية الطريقة الثانية</vt:lpstr>
      <vt:lpstr>خامسا – في بيانات العينات السريرية</vt:lpstr>
      <vt:lpstr>خامسا – في بيانات العينات السريرية</vt:lpstr>
      <vt:lpstr>سادسا – في حفظ العينات </vt:lpstr>
      <vt:lpstr>سادسا – في حفظ العينات </vt:lpstr>
      <vt:lpstr>سابعا – في توضيب العينات </vt:lpstr>
      <vt:lpstr>سابعا – في توضيب العينات </vt:lpstr>
      <vt:lpstr>ثامنا – في الفحوصات المخبرية </vt:lpstr>
      <vt:lpstr>تاسعا – في المختبرات المرجعية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NOG</dc:creator>
  <cp:lastModifiedBy>NOG</cp:lastModifiedBy>
  <cp:revision>7</cp:revision>
  <dcterms:created xsi:type="dcterms:W3CDTF">2020-02-03T20:54:21Z</dcterms:created>
  <dcterms:modified xsi:type="dcterms:W3CDTF">2020-02-05T22:35:58Z</dcterms:modified>
</cp:coreProperties>
</file>