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1" r:id="rId1"/>
  </p:sldMasterIdLst>
  <p:notesMasterIdLst>
    <p:notesMasterId r:id="rId44"/>
  </p:notesMasterIdLst>
  <p:sldIdLst>
    <p:sldId id="363" r:id="rId2"/>
    <p:sldId id="347" r:id="rId3"/>
    <p:sldId id="376" r:id="rId4"/>
    <p:sldId id="377" r:id="rId5"/>
    <p:sldId id="378" r:id="rId6"/>
    <p:sldId id="258" r:id="rId7"/>
    <p:sldId id="364" r:id="rId8"/>
    <p:sldId id="365" r:id="rId9"/>
    <p:sldId id="367" r:id="rId10"/>
    <p:sldId id="366" r:id="rId11"/>
    <p:sldId id="379" r:id="rId12"/>
    <p:sldId id="259" r:id="rId13"/>
    <p:sldId id="368" r:id="rId14"/>
    <p:sldId id="316" r:id="rId15"/>
    <p:sldId id="319" r:id="rId16"/>
    <p:sldId id="317" r:id="rId17"/>
    <p:sldId id="369" r:id="rId18"/>
    <p:sldId id="370" r:id="rId19"/>
    <p:sldId id="372" r:id="rId20"/>
    <p:sldId id="320" r:id="rId21"/>
    <p:sldId id="373" r:id="rId22"/>
    <p:sldId id="314" r:id="rId23"/>
    <p:sldId id="371" r:id="rId24"/>
    <p:sldId id="323" r:id="rId25"/>
    <p:sldId id="332" r:id="rId26"/>
    <p:sldId id="382" r:id="rId27"/>
    <p:sldId id="383" r:id="rId28"/>
    <p:sldId id="333" r:id="rId29"/>
    <p:sldId id="337" r:id="rId30"/>
    <p:sldId id="338" r:id="rId31"/>
    <p:sldId id="339" r:id="rId32"/>
    <p:sldId id="340" r:id="rId33"/>
    <p:sldId id="341" r:id="rId34"/>
    <p:sldId id="342" r:id="rId35"/>
    <p:sldId id="343" r:id="rId36"/>
    <p:sldId id="380" r:id="rId37"/>
    <p:sldId id="344" r:id="rId38"/>
    <p:sldId id="374" r:id="rId39"/>
    <p:sldId id="384" r:id="rId40"/>
    <p:sldId id="275" r:id="rId41"/>
    <p:sldId id="375" r:id="rId42"/>
    <p:sldId id="386" r:id="rId43"/>
  </p:sldIdLst>
  <p:sldSz cx="9144000" cy="6858000" type="screen4x3"/>
  <p:notesSz cx="6858000" cy="9144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01"/>
    <a:srgbClr val="9FFBBE"/>
    <a:srgbClr val="CC3300"/>
    <a:srgbClr val="CC99FF"/>
    <a:srgbClr val="CCECFF"/>
    <a:srgbClr val="FFCCFF"/>
    <a:srgbClr val="66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6" autoAdjust="0"/>
    <p:restoredTop sz="94550" autoAdjust="0"/>
  </p:normalViewPr>
  <p:slideViewPr>
    <p:cSldViewPr>
      <p:cViewPr varScale="1">
        <p:scale>
          <a:sx n="70" d="100"/>
          <a:sy n="70" d="100"/>
        </p:scale>
        <p:origin x="-45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50" Type="http://schemas.openxmlformats.org/officeDocument/2006/relationships/customXml" Target="../customXml/item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customXml" Target="../customXml/item3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CE10A4-9D6B-450B-8686-F1922C59C602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</dgm:pt>
    <dgm:pt modelId="{E3AA30D2-7F27-4009-9E11-335369EDA888}">
      <dgm:prSet phldrT="[Text]"/>
      <dgm:spPr/>
      <dgm:t>
        <a:bodyPr/>
        <a:lstStyle/>
        <a:p>
          <a:r>
            <a:rPr lang="en-US" dirty="0" smtClean="0"/>
            <a:t>Cost Effective</a:t>
          </a:r>
          <a:endParaRPr lang="en-US" dirty="0"/>
        </a:p>
      </dgm:t>
    </dgm:pt>
    <dgm:pt modelId="{F8BCA2B1-7B94-4B4C-A9BE-8254DFE3A4D7}" type="parTrans" cxnId="{BD608A14-BC6F-4DCE-AFC3-21F59420059D}">
      <dgm:prSet/>
      <dgm:spPr/>
      <dgm:t>
        <a:bodyPr/>
        <a:lstStyle/>
        <a:p>
          <a:endParaRPr lang="en-US"/>
        </a:p>
      </dgm:t>
    </dgm:pt>
    <dgm:pt modelId="{EEE8C677-3AFB-46C2-A3BD-15BD9FDE6335}" type="sibTrans" cxnId="{BD608A14-BC6F-4DCE-AFC3-21F59420059D}">
      <dgm:prSet/>
      <dgm:spPr/>
      <dgm:t>
        <a:bodyPr/>
        <a:lstStyle/>
        <a:p>
          <a:endParaRPr lang="en-US"/>
        </a:p>
      </dgm:t>
    </dgm:pt>
    <dgm:pt modelId="{B7B46508-2A2D-483D-A49B-0CFFA0501A99}">
      <dgm:prSet phldrT="[Text]"/>
      <dgm:spPr/>
      <dgm:t>
        <a:bodyPr/>
        <a:lstStyle/>
        <a:p>
          <a:r>
            <a:rPr lang="en-US" dirty="0" smtClean="0"/>
            <a:t>High quality</a:t>
          </a:r>
          <a:endParaRPr lang="en-US" dirty="0"/>
        </a:p>
      </dgm:t>
    </dgm:pt>
    <dgm:pt modelId="{65C317B6-1A38-4228-85C5-3F7532F887F9}" type="parTrans" cxnId="{D0D5DED9-0A49-4940-BC7D-199018994292}">
      <dgm:prSet/>
      <dgm:spPr/>
      <dgm:t>
        <a:bodyPr/>
        <a:lstStyle/>
        <a:p>
          <a:endParaRPr lang="en-US"/>
        </a:p>
      </dgm:t>
    </dgm:pt>
    <dgm:pt modelId="{D64B502C-6463-4FED-80BD-302B4A701280}" type="sibTrans" cxnId="{D0D5DED9-0A49-4940-BC7D-199018994292}">
      <dgm:prSet/>
      <dgm:spPr/>
      <dgm:t>
        <a:bodyPr/>
        <a:lstStyle/>
        <a:p>
          <a:endParaRPr lang="en-US"/>
        </a:p>
      </dgm:t>
    </dgm:pt>
    <dgm:pt modelId="{E7806621-C87F-41DE-9749-1928F897EDF3}">
      <dgm:prSet phldrT="[Text]"/>
      <dgm:spPr/>
      <dgm:t>
        <a:bodyPr/>
        <a:lstStyle/>
        <a:p>
          <a:r>
            <a:rPr lang="en-US" dirty="0" smtClean="0"/>
            <a:t>Quick</a:t>
          </a:r>
          <a:endParaRPr lang="en-US" dirty="0"/>
        </a:p>
      </dgm:t>
    </dgm:pt>
    <dgm:pt modelId="{B64F54D1-A7EC-4AB6-9729-084214BEBF60}" type="parTrans" cxnId="{42AA6B2C-B466-4EDB-9A76-FA58F9803CFB}">
      <dgm:prSet/>
      <dgm:spPr/>
      <dgm:t>
        <a:bodyPr/>
        <a:lstStyle/>
        <a:p>
          <a:endParaRPr lang="en-US"/>
        </a:p>
      </dgm:t>
    </dgm:pt>
    <dgm:pt modelId="{73B6532F-A673-451F-968F-4EF9A32F16EA}" type="sibTrans" cxnId="{42AA6B2C-B466-4EDB-9A76-FA58F9803CFB}">
      <dgm:prSet/>
      <dgm:spPr/>
      <dgm:t>
        <a:bodyPr/>
        <a:lstStyle/>
        <a:p>
          <a:endParaRPr lang="en-US"/>
        </a:p>
      </dgm:t>
    </dgm:pt>
    <dgm:pt modelId="{BA1475F0-4E75-4952-A16C-3F0671C2C6D4}">
      <dgm:prSet phldrT="[Text]"/>
      <dgm:spPr/>
      <dgm:t>
        <a:bodyPr/>
        <a:lstStyle/>
        <a:p>
          <a:r>
            <a:rPr lang="en-US" dirty="0" smtClean="0"/>
            <a:t>Drug Therapy</a:t>
          </a:r>
          <a:endParaRPr lang="en-US" dirty="0"/>
        </a:p>
      </dgm:t>
    </dgm:pt>
    <dgm:pt modelId="{8842A358-E99C-484A-937A-3D2EA3F59E90}" type="parTrans" cxnId="{6D0AFC9E-B97B-49DB-AA93-B4C43F2CB373}">
      <dgm:prSet/>
      <dgm:spPr/>
      <dgm:t>
        <a:bodyPr/>
        <a:lstStyle/>
        <a:p>
          <a:endParaRPr lang="en-US"/>
        </a:p>
      </dgm:t>
    </dgm:pt>
    <dgm:pt modelId="{1F822DAC-13B9-416B-9B1F-185339EF1DFD}" type="sibTrans" cxnId="{6D0AFC9E-B97B-49DB-AA93-B4C43F2CB373}">
      <dgm:prSet/>
      <dgm:spPr/>
      <dgm:t>
        <a:bodyPr/>
        <a:lstStyle/>
        <a:p>
          <a:endParaRPr lang="en-US"/>
        </a:p>
      </dgm:t>
    </dgm:pt>
    <dgm:pt modelId="{84E7C2F5-325B-4B66-A190-ECAE2D6E77C7}" type="pres">
      <dgm:prSet presAssocID="{43CE10A4-9D6B-450B-8686-F1922C59C602}" presName="Name0" presStyleCnt="0">
        <dgm:presLayoutVars>
          <dgm:chMax val="4"/>
          <dgm:resizeHandles val="exact"/>
        </dgm:presLayoutVars>
      </dgm:prSet>
      <dgm:spPr/>
    </dgm:pt>
    <dgm:pt modelId="{1764652F-A0F7-49D5-91F2-94251BF71EBF}" type="pres">
      <dgm:prSet presAssocID="{43CE10A4-9D6B-450B-8686-F1922C59C602}" presName="ellipse" presStyleLbl="trBgShp" presStyleIdx="0" presStyleCnt="1"/>
      <dgm:spPr/>
    </dgm:pt>
    <dgm:pt modelId="{3FEADCE0-80B7-4E49-BB5D-7FB19C0ADE45}" type="pres">
      <dgm:prSet presAssocID="{43CE10A4-9D6B-450B-8686-F1922C59C602}" presName="arrow1" presStyleLbl="fgShp" presStyleIdx="0" presStyleCnt="1"/>
      <dgm:spPr/>
    </dgm:pt>
    <dgm:pt modelId="{E0FF060F-088A-4B12-8400-DE9276304FEF}" type="pres">
      <dgm:prSet presAssocID="{43CE10A4-9D6B-450B-8686-F1922C59C602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69A455-F062-44C5-A865-8D780A63D7D3}" type="pres">
      <dgm:prSet presAssocID="{B7B46508-2A2D-483D-A49B-0CFFA0501A99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C8B354-1D7C-4BD2-A789-B626949997BB}" type="pres">
      <dgm:prSet presAssocID="{E7806621-C87F-41DE-9749-1928F897EDF3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3DB7A1-07CA-471F-BDFC-62E123AED0A2}" type="pres">
      <dgm:prSet presAssocID="{BA1475F0-4E75-4952-A16C-3F0671C2C6D4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CFB576-6CD0-4116-BD13-A0BF074560EA}" type="pres">
      <dgm:prSet presAssocID="{43CE10A4-9D6B-450B-8686-F1922C59C602}" presName="funnel" presStyleLbl="trAlignAcc1" presStyleIdx="0" presStyleCnt="1"/>
      <dgm:spPr/>
    </dgm:pt>
  </dgm:ptLst>
  <dgm:cxnLst>
    <dgm:cxn modelId="{BD608A14-BC6F-4DCE-AFC3-21F59420059D}" srcId="{43CE10A4-9D6B-450B-8686-F1922C59C602}" destId="{E3AA30D2-7F27-4009-9E11-335369EDA888}" srcOrd="0" destOrd="0" parTransId="{F8BCA2B1-7B94-4B4C-A9BE-8254DFE3A4D7}" sibTransId="{EEE8C677-3AFB-46C2-A3BD-15BD9FDE6335}"/>
    <dgm:cxn modelId="{9BCB5559-0195-49D7-A901-C16871FDEAF6}" type="presOf" srcId="{43CE10A4-9D6B-450B-8686-F1922C59C602}" destId="{84E7C2F5-325B-4B66-A190-ECAE2D6E77C7}" srcOrd="0" destOrd="0" presId="urn:microsoft.com/office/officeart/2005/8/layout/funnel1"/>
    <dgm:cxn modelId="{E000038B-4BF9-4C3A-A7B4-46D7785E188A}" type="presOf" srcId="{B7B46508-2A2D-483D-A49B-0CFFA0501A99}" destId="{08C8B354-1D7C-4BD2-A789-B626949997BB}" srcOrd="0" destOrd="0" presId="urn:microsoft.com/office/officeart/2005/8/layout/funnel1"/>
    <dgm:cxn modelId="{6D0AFC9E-B97B-49DB-AA93-B4C43F2CB373}" srcId="{43CE10A4-9D6B-450B-8686-F1922C59C602}" destId="{BA1475F0-4E75-4952-A16C-3F0671C2C6D4}" srcOrd="3" destOrd="0" parTransId="{8842A358-E99C-484A-937A-3D2EA3F59E90}" sibTransId="{1F822DAC-13B9-416B-9B1F-185339EF1DFD}"/>
    <dgm:cxn modelId="{943D13DC-24ED-4879-A740-3DF3251F4E15}" type="presOf" srcId="{E7806621-C87F-41DE-9749-1928F897EDF3}" destId="{DA69A455-F062-44C5-A865-8D780A63D7D3}" srcOrd="0" destOrd="0" presId="urn:microsoft.com/office/officeart/2005/8/layout/funnel1"/>
    <dgm:cxn modelId="{0E4AF270-7C39-4929-9A52-43B5C3FD434A}" type="presOf" srcId="{E3AA30D2-7F27-4009-9E11-335369EDA888}" destId="{FF3DB7A1-07CA-471F-BDFC-62E123AED0A2}" srcOrd="0" destOrd="0" presId="urn:microsoft.com/office/officeart/2005/8/layout/funnel1"/>
    <dgm:cxn modelId="{42AA6B2C-B466-4EDB-9A76-FA58F9803CFB}" srcId="{43CE10A4-9D6B-450B-8686-F1922C59C602}" destId="{E7806621-C87F-41DE-9749-1928F897EDF3}" srcOrd="2" destOrd="0" parTransId="{B64F54D1-A7EC-4AB6-9729-084214BEBF60}" sibTransId="{73B6532F-A673-451F-968F-4EF9A32F16EA}"/>
    <dgm:cxn modelId="{D0D5DED9-0A49-4940-BC7D-199018994292}" srcId="{43CE10A4-9D6B-450B-8686-F1922C59C602}" destId="{B7B46508-2A2D-483D-A49B-0CFFA0501A99}" srcOrd="1" destOrd="0" parTransId="{65C317B6-1A38-4228-85C5-3F7532F887F9}" sibTransId="{D64B502C-6463-4FED-80BD-302B4A701280}"/>
    <dgm:cxn modelId="{05B08A49-E364-4952-B612-808898F3BFF1}" type="presOf" srcId="{BA1475F0-4E75-4952-A16C-3F0671C2C6D4}" destId="{E0FF060F-088A-4B12-8400-DE9276304FEF}" srcOrd="0" destOrd="0" presId="urn:microsoft.com/office/officeart/2005/8/layout/funnel1"/>
    <dgm:cxn modelId="{7410B93C-C52F-4A95-83AD-3C994E8ECCB9}" type="presParOf" srcId="{84E7C2F5-325B-4B66-A190-ECAE2D6E77C7}" destId="{1764652F-A0F7-49D5-91F2-94251BF71EBF}" srcOrd="0" destOrd="0" presId="urn:microsoft.com/office/officeart/2005/8/layout/funnel1"/>
    <dgm:cxn modelId="{57DB8857-32B8-4FC2-8B37-B6FB6CD3BE40}" type="presParOf" srcId="{84E7C2F5-325B-4B66-A190-ECAE2D6E77C7}" destId="{3FEADCE0-80B7-4E49-BB5D-7FB19C0ADE45}" srcOrd="1" destOrd="0" presId="urn:microsoft.com/office/officeart/2005/8/layout/funnel1"/>
    <dgm:cxn modelId="{68FCFFDA-1D39-4796-8C82-8F4E7F41281B}" type="presParOf" srcId="{84E7C2F5-325B-4B66-A190-ECAE2D6E77C7}" destId="{E0FF060F-088A-4B12-8400-DE9276304FEF}" srcOrd="2" destOrd="0" presId="urn:microsoft.com/office/officeart/2005/8/layout/funnel1"/>
    <dgm:cxn modelId="{DA64CBE5-17CF-4EAA-990A-923791A40879}" type="presParOf" srcId="{84E7C2F5-325B-4B66-A190-ECAE2D6E77C7}" destId="{DA69A455-F062-44C5-A865-8D780A63D7D3}" srcOrd="3" destOrd="0" presId="urn:microsoft.com/office/officeart/2005/8/layout/funnel1"/>
    <dgm:cxn modelId="{BA4B888A-6BC1-4F5E-B872-B60061D407E6}" type="presParOf" srcId="{84E7C2F5-325B-4B66-A190-ECAE2D6E77C7}" destId="{08C8B354-1D7C-4BD2-A789-B626949997BB}" srcOrd="4" destOrd="0" presId="urn:microsoft.com/office/officeart/2005/8/layout/funnel1"/>
    <dgm:cxn modelId="{03463C27-6979-436C-8B6A-4FAEAE2BF9E4}" type="presParOf" srcId="{84E7C2F5-325B-4B66-A190-ECAE2D6E77C7}" destId="{FF3DB7A1-07CA-471F-BDFC-62E123AED0A2}" srcOrd="5" destOrd="0" presId="urn:microsoft.com/office/officeart/2005/8/layout/funnel1"/>
    <dgm:cxn modelId="{67670DB8-FA01-4ECE-816D-A0A330EEBF60}" type="presParOf" srcId="{84E7C2F5-325B-4B66-A190-ECAE2D6E77C7}" destId="{54CFB576-6CD0-4116-BD13-A0BF074560EA}" srcOrd="6" destOrd="0" presId="urn:microsoft.com/office/officeart/2005/8/layout/funnel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912AF-072F-4EB3-82F3-C6D7996023A2}" type="datetimeFigureOut">
              <a:rPr lang="en-US" smtClean="0"/>
              <a:pPr/>
              <a:t>7/3/2009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548F09-142D-4780-AB98-5F4DCCD8ED1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Drug disease interactions: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Tequin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Gatifloxacin</a:t>
            </a:r>
            <a:r>
              <a:rPr lang="en-US" baseline="0" dirty="0" smtClean="0"/>
              <a:t>) in diabetes leading to hyperglycemia.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548F09-142D-4780-AB98-5F4DCCD8ED1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ar-LB" dirty="0" smtClean="0"/>
              <a:t>تأمين سير الخدمة الصيدلية عبر </a:t>
            </a:r>
            <a:r>
              <a:rPr lang="ar-LB" dirty="0" err="1" smtClean="0"/>
              <a:t>نطام</a:t>
            </a:r>
            <a:r>
              <a:rPr lang="ar-LB" dirty="0" smtClean="0"/>
              <a:t> خالي من الخطأ على مدار 24 ساعة لضمان سلامة المريض وإزالة الأخطاء الطبية.</a:t>
            </a:r>
            <a:r>
              <a:rPr lang="ar-LB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548F09-142D-4780-AB98-5F4DCCD8ED1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ar-LB" dirty="0" smtClean="0"/>
              <a:t>سنتكلم عن هذا الموضوع بالتفصيل في محاضرة السيد </a:t>
            </a:r>
            <a:r>
              <a:rPr lang="ar-LB" dirty="0" err="1" smtClean="0"/>
              <a:t>نيكولا</a:t>
            </a:r>
            <a:r>
              <a:rPr lang="ar-LB" dirty="0" smtClean="0"/>
              <a:t> رباط عن المناقصات </a:t>
            </a:r>
            <a:r>
              <a:rPr lang="ar-LB" dirty="0" err="1" smtClean="0"/>
              <a:t>و</a:t>
            </a:r>
            <a:r>
              <a:rPr lang="ar-LB" dirty="0" smtClean="0"/>
              <a:t> اختيار</a:t>
            </a:r>
            <a:r>
              <a:rPr lang="ar-LB" baseline="0" dirty="0" smtClean="0"/>
              <a:t> الدواء المناسب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548F09-142D-4780-AB98-5F4DCCD8ED1D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ar-LB" dirty="0" smtClean="0"/>
              <a:t>تعبئة الدواء</a:t>
            </a:r>
            <a:r>
              <a:rPr lang="ar-LB" baseline="0" dirty="0" smtClean="0"/>
              <a:t> كل جرعة على </a:t>
            </a:r>
            <a:r>
              <a:rPr lang="ar-LB" baseline="0" dirty="0" err="1" smtClean="0"/>
              <a:t>حدى</a:t>
            </a:r>
            <a:r>
              <a:rPr lang="ar-LB" baseline="0" dirty="0" smtClean="0"/>
              <a:t> من أجل تحضير العلاجات الفردية للحد من الأدوية المنتهية الصلاحية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548F09-142D-4780-AB98-5F4DCCD8ED1D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A694ADB-7391-4748-8C30-4785FCC9E29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8A2E8-0252-4FF9-81B3-A101ED9FA30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130A0-95B8-421A-AC6F-8C661C19168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01865-5AE0-4999-9997-B077193F1FE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C52B3-1685-4FD0-9307-979545750F1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8A090-79F6-48E0-BE56-074C71E8D30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96FE1-CE3D-44CA-9702-3AA3A4368E0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823BD-9E58-44B0-8A47-A96AA41C977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751A1-ADAD-41DE-AEA8-8325CC2D207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B4E38-8431-4FB7-BBA0-DD609B0796C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62304-297E-4842-9F78-FA234947153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A71DA469-6193-495F-AEAD-F25FFB943C8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2" r:id="rId1"/>
    <p:sldLayoutId id="2147483985" r:id="rId2"/>
    <p:sldLayoutId id="2147483993" r:id="rId3"/>
    <p:sldLayoutId id="2147483986" r:id="rId4"/>
    <p:sldLayoutId id="2147483987" r:id="rId5"/>
    <p:sldLayoutId id="2147483988" r:id="rId6"/>
    <p:sldLayoutId id="2147483989" r:id="rId7"/>
    <p:sldLayoutId id="2147483994" r:id="rId8"/>
    <p:sldLayoutId id="2147483995" r:id="rId9"/>
    <p:sldLayoutId id="2147483990" r:id="rId10"/>
    <p:sldLayoutId id="2147483991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3" grpId="0" build="p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AABBDF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0BD0D9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0BD0D9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Computerized.ppt#-1,1,Old fashion way Vs. Computerized way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ubtitle 1"/>
          <p:cNvSpPr>
            <a:spLocks noGrp="1"/>
          </p:cNvSpPr>
          <p:nvPr>
            <p:ph type="subTitle" idx="1"/>
          </p:nvPr>
        </p:nvSpPr>
        <p:spPr>
          <a:xfrm>
            <a:off x="1295400" y="3505200"/>
            <a:ext cx="6705600" cy="24384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A New Prospective for Better Care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sz="2000" b="1" dirty="0" smtClean="0"/>
          </a:p>
          <a:p>
            <a:pPr eaLnBrk="1" hangingPunct="1"/>
            <a:endParaRPr lang="en-US" sz="2000" b="1" dirty="0" smtClean="0"/>
          </a:p>
          <a:p>
            <a:pPr eaLnBrk="1" hangingPunct="1"/>
            <a:r>
              <a:rPr lang="en-US" sz="2000" b="1" dirty="0" smtClean="0"/>
              <a:t>Dr. Mona Baalbaki;</a:t>
            </a:r>
          </a:p>
          <a:p>
            <a:pPr eaLnBrk="1" hangingPunct="1"/>
            <a:r>
              <a:rPr lang="en-US" sz="2000" b="1" dirty="0" smtClean="0"/>
              <a:t>Rph, Head of Pharmacy- RHUH</a:t>
            </a:r>
          </a:p>
        </p:txBody>
      </p:sp>
      <p:sp>
        <p:nvSpPr>
          <p:cNvPr id="10243" name="Title 2"/>
          <p:cNvSpPr>
            <a:spLocks noGrp="1"/>
          </p:cNvSpPr>
          <p:nvPr>
            <p:ph type="ctrTitle"/>
          </p:nvPr>
        </p:nvSpPr>
        <p:spPr>
          <a:xfrm>
            <a:off x="457200" y="1524000"/>
            <a:ext cx="8229600" cy="1470025"/>
          </a:xfrm>
        </p:spPr>
        <p:txBody>
          <a:bodyPr/>
          <a:lstStyle/>
          <a:p>
            <a:pPr eaLnBrk="1" hangingPunct="1"/>
            <a:r>
              <a:rPr sz="4500" b="1" smtClean="0">
                <a:latin typeface="Book Antiqua" pitchFamily="18" charset="0"/>
              </a:rPr>
              <a:t>Hospital Pharmacy Workflow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6324600" cy="3230563"/>
          </a:xfrm>
        </p:spPr>
        <p:txBody>
          <a:bodyPr/>
          <a:lstStyle/>
          <a:p>
            <a:pPr algn="ctr" rtl="0">
              <a:lnSpc>
                <a:spcPct val="150000"/>
              </a:lnSpc>
              <a:buFontTx/>
              <a:buNone/>
            </a:pPr>
            <a:r>
              <a:rPr lang="en-US" sz="2400" b="1" dirty="0">
                <a:latin typeface="Book Antiqua" pitchFamily="18" charset="0"/>
              </a:rPr>
              <a:t>	The full access to the patient profile allows the pharmacist to detect errors in prescribing and hence intervening to correct </a:t>
            </a:r>
            <a:r>
              <a:rPr lang="en-US" sz="2400" b="1" dirty="0" smtClean="0">
                <a:latin typeface="Book Antiqua" pitchFamily="18" charset="0"/>
              </a:rPr>
              <a:t>medical orders </a:t>
            </a:r>
            <a:endParaRPr lang="en-US" sz="2400" b="1" dirty="0">
              <a:latin typeface="Book Antiqua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8229600" cy="639763"/>
          </a:xfrm>
          <a:noFill/>
          <a:ln/>
        </p:spPr>
        <p:txBody>
          <a:bodyPr/>
          <a:lstStyle/>
          <a:p>
            <a:r>
              <a:rPr lang="en-US" sz="2800" b="1" dirty="0">
                <a:solidFill>
                  <a:srgbClr val="CC3300"/>
                </a:solidFill>
                <a:latin typeface="Book Antiqua" pitchFamily="18" charset="0"/>
              </a:rPr>
              <a:t>Old fashion way Vs. Computerized way (cont’d)</a:t>
            </a:r>
          </a:p>
        </p:txBody>
      </p:sp>
      <p:pic>
        <p:nvPicPr>
          <p:cNvPr id="5" name="Picture 6" descr="eyantevv[1]"/>
          <p:cNvPicPr>
            <a:picLocks noChangeAspect="1" noChangeArrowheads="1"/>
          </p:cNvPicPr>
          <p:nvPr/>
        </p:nvPicPr>
        <p:blipFill>
          <a:blip r:embed="rId2">
            <a:grayscl/>
          </a:blip>
          <a:srcRect/>
          <a:stretch>
            <a:fillRect/>
          </a:stretch>
        </p:blipFill>
        <p:spPr bwMode="auto">
          <a:xfrm>
            <a:off x="6172200" y="4038600"/>
            <a:ext cx="2282825" cy="217011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/>
          <a:p>
            <a:pPr algn="ctr" eaLnBrk="1" hangingPunct="1"/>
            <a:r>
              <a:rPr lang="en-US" sz="2800" b="1" dirty="0" smtClean="0">
                <a:solidFill>
                  <a:srgbClr val="A50021"/>
                </a:solidFill>
                <a:latin typeface="Book Antiqua" pitchFamily="18" charset="0"/>
                <a:cs typeface="Times New Roman" pitchFamily="18" charset="0"/>
              </a:rPr>
              <a:t>Responsibilities of RHUH pharmacy staff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0" y="2514600"/>
            <a:ext cx="8229600" cy="3581400"/>
          </a:xfrm>
        </p:spPr>
        <p:txBody>
          <a:bodyPr/>
          <a:lstStyle/>
          <a:p>
            <a:pPr marL="808038" lvl="1" indent="-533400" algn="ctr" eaLnBrk="1" hangingPunct="1">
              <a:lnSpc>
                <a:spcPct val="200000"/>
              </a:lnSpc>
              <a:buNone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Hospital Pharmacists are moving from prescription providers to pharmaceutical care providers.</a:t>
            </a:r>
          </a:p>
          <a:p>
            <a:pPr marL="533400" indent="-533400" algn="ctr" eaLnBrk="1" hangingPunct="1">
              <a:lnSpc>
                <a:spcPct val="200000"/>
              </a:lnSpc>
              <a:buClr>
                <a:srgbClr val="FF7C80"/>
              </a:buClr>
              <a:buFont typeface="Wingdings" pitchFamily="2" charset="2"/>
              <a:buNone/>
            </a:pPr>
            <a:endParaRPr lang="en-US" sz="2400" b="1" dirty="0" smtClean="0">
              <a:latin typeface="Book Antiqu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/>
          <a:p>
            <a:pPr algn="ctr" eaLnBrk="1" hangingPunct="1"/>
            <a:r>
              <a:rPr lang="en-US" sz="2800" b="1" dirty="0" smtClean="0">
                <a:solidFill>
                  <a:srgbClr val="A50021"/>
                </a:solidFill>
                <a:latin typeface="Book Antiqua" pitchFamily="18" charset="0"/>
                <a:cs typeface="Times New Roman" pitchFamily="18" charset="0"/>
              </a:rPr>
              <a:t>Responsibilities of RHUH pharmacy staff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1981200"/>
            <a:ext cx="8229600" cy="3581400"/>
          </a:xfrm>
        </p:spPr>
        <p:txBody>
          <a:bodyPr/>
          <a:lstStyle/>
          <a:p>
            <a:pPr marL="808038" lvl="1" indent="-533400" algn="ctr" eaLnBrk="1" hangingPunct="1">
              <a:lnSpc>
                <a:spcPct val="200000"/>
              </a:lnSpc>
              <a:buNone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	Job descriptions for all pharmacy personnel should be available to define the professional and technical role of each </a:t>
            </a:r>
            <a:r>
              <a:rPr lang="en-US" sz="2200" b="1" dirty="0" smtClean="0">
                <a:latin typeface="Book Antiqua" pitchFamily="18" charset="0"/>
                <a:cs typeface="Times New Roman" pitchFamily="18" charset="0"/>
                <a:sym typeface="Wingdings" pitchFamily="2" charset="2"/>
              </a:rPr>
              <a:t> reviewed every 2 years in accordance to policy and procedure.</a:t>
            </a:r>
            <a:endParaRPr lang="en-US" sz="2200" b="1" dirty="0" smtClean="0">
              <a:latin typeface="Book Antiqua" pitchFamily="18" charset="0"/>
              <a:cs typeface="Times New Roman" pitchFamily="18" charset="0"/>
            </a:endParaRPr>
          </a:p>
          <a:p>
            <a:pPr marL="533400" indent="-533400" algn="ctr" eaLnBrk="1" hangingPunct="1">
              <a:lnSpc>
                <a:spcPct val="200000"/>
              </a:lnSpc>
              <a:buClr>
                <a:srgbClr val="FF7C80"/>
              </a:buClr>
              <a:buFont typeface="Wingdings" pitchFamily="2" charset="2"/>
              <a:buNone/>
            </a:pPr>
            <a:endParaRPr lang="en-US" sz="2400" b="1" dirty="0" smtClean="0">
              <a:latin typeface="Book Antiqu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/>
          <a:p>
            <a:pPr algn="ctr" eaLnBrk="1" hangingPunct="1"/>
            <a:r>
              <a:rPr lang="en-US" sz="2800" b="1" dirty="0" smtClean="0">
                <a:solidFill>
                  <a:srgbClr val="A50021"/>
                </a:solidFill>
                <a:latin typeface="Book Antiqua" pitchFamily="18" charset="0"/>
                <a:cs typeface="Times New Roman" pitchFamily="18" charset="0"/>
              </a:rPr>
              <a:t>Responsibilities of RHUH pharmacy staff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828800"/>
            <a:ext cx="8229600" cy="4144963"/>
          </a:xfrm>
        </p:spPr>
        <p:txBody>
          <a:bodyPr/>
          <a:lstStyle/>
          <a:p>
            <a:pPr marL="808038" lvl="1" indent="-533400" eaLnBrk="1" hangingPunct="1">
              <a:lnSpc>
                <a:spcPct val="200000"/>
              </a:lnSpc>
              <a:buFont typeface="Wingdings 2" pitchFamily="18" charset="2"/>
              <a:buChar char=""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Review medication orders at the time of prescribing.</a:t>
            </a:r>
          </a:p>
          <a:p>
            <a:pPr marL="808038" lvl="1" indent="-533400" eaLnBrk="1" hangingPunct="1">
              <a:lnSpc>
                <a:spcPct val="200000"/>
              </a:lnSpc>
              <a:buFont typeface="Wingdings 2" pitchFamily="18" charset="2"/>
              <a:buChar char=""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Identify actual potential medical related problem.</a:t>
            </a:r>
          </a:p>
          <a:p>
            <a:pPr marL="808038" lvl="1" indent="-533400" eaLnBrk="1" hangingPunct="1">
              <a:lnSpc>
                <a:spcPct val="200000"/>
              </a:lnSpc>
              <a:buFont typeface="Wingdings 2" pitchFamily="18" charset="2"/>
              <a:buChar char=""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Prepare pharmaceutical care plan.</a:t>
            </a:r>
          </a:p>
          <a:p>
            <a:pPr marL="808038" lvl="1" indent="-533400" eaLnBrk="1" hangingPunct="1">
              <a:lnSpc>
                <a:spcPct val="200000"/>
              </a:lnSpc>
              <a:buFont typeface="Wingdings 2" pitchFamily="18" charset="2"/>
              <a:buChar char=""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Optimize compliance on drugs.</a:t>
            </a:r>
          </a:p>
          <a:p>
            <a:pPr marL="808038" lvl="1" indent="-533400" eaLnBrk="1" hangingPunct="1">
              <a:lnSpc>
                <a:spcPct val="200000"/>
              </a:lnSpc>
              <a:buFont typeface="Wingdings 2" pitchFamily="18" charset="2"/>
              <a:buChar char=""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Monitor and educate patient.</a:t>
            </a:r>
          </a:p>
          <a:p>
            <a:pPr marL="533400" indent="-533400" eaLnBrk="1" hangingPunct="1">
              <a:lnSpc>
                <a:spcPct val="200000"/>
              </a:lnSpc>
              <a:buClr>
                <a:srgbClr val="FF7C80"/>
              </a:buClr>
              <a:buFont typeface="Wingdings" pitchFamily="2" charset="2"/>
              <a:buNone/>
            </a:pPr>
            <a:endParaRPr lang="en-US" sz="2400" b="1" dirty="0" smtClean="0">
              <a:latin typeface="Book Antiqu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3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33400"/>
          </a:xfrm>
          <a:noFill/>
        </p:spPr>
        <p:txBody>
          <a:bodyPr/>
          <a:lstStyle/>
          <a:p>
            <a:pPr algn="ctr" eaLnBrk="1" hangingPunct="1"/>
            <a:r>
              <a:rPr lang="en-US" sz="2400" b="1" dirty="0" smtClean="0">
                <a:solidFill>
                  <a:srgbClr val="A50021"/>
                </a:solidFill>
                <a:latin typeface="Book Antiqua" pitchFamily="18" charset="0"/>
              </a:rPr>
              <a:t>Responsibilities of RHUH pharmacy staff (cont’d)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524000"/>
            <a:ext cx="8229600" cy="4953000"/>
          </a:xfrm>
        </p:spPr>
        <p:txBody>
          <a:bodyPr/>
          <a:lstStyle/>
          <a:p>
            <a:pPr marL="457200" indent="-457200" algn="ctr" eaLnBrk="1" hangingPunct="1">
              <a:buNone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Reviewing the patient medication profile </a:t>
            </a:r>
            <a:r>
              <a:rPr lang="en-US" sz="2200" b="1" u="sng" dirty="0" smtClean="0">
                <a:solidFill>
                  <a:srgbClr val="FF3399"/>
                </a:solidFill>
                <a:latin typeface="Book Antiqua" pitchFamily="18" charset="0"/>
                <a:cs typeface="Times New Roman" pitchFamily="18" charset="0"/>
              </a:rPr>
              <a:t>on daily </a:t>
            </a:r>
            <a:r>
              <a:rPr lang="en-US" sz="2200" b="1" u="sng" dirty="0" smtClean="0">
                <a:solidFill>
                  <a:srgbClr val="FF3399"/>
                </a:solidFill>
                <a:latin typeface="Book Antiqua" pitchFamily="18" charset="0"/>
                <a:cs typeface="Times New Roman" pitchFamily="18" charset="0"/>
              </a:rPr>
              <a:t>basis</a:t>
            </a: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for: </a:t>
            </a:r>
          </a:p>
          <a:p>
            <a:pPr marL="457200" indent="-457200" eaLnBrk="1" hangingPunct="1">
              <a:buFontTx/>
              <a:buNone/>
            </a:pPr>
            <a:endParaRPr lang="en-US" sz="2200" b="1" dirty="0" smtClean="0">
              <a:latin typeface="Book Antiqua" pitchFamily="18" charset="0"/>
              <a:cs typeface="Times New Roman" pitchFamily="18" charset="0"/>
            </a:endParaRPr>
          </a:p>
          <a:p>
            <a:pPr marL="1006475" lvl="2" indent="-457200" eaLnBrk="1" hangingPunct="1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Possible modifications of ongoing treatment.</a:t>
            </a:r>
          </a:p>
          <a:p>
            <a:pPr marL="1006475" lvl="2" indent="-457200" eaLnBrk="1" hangingPunct="1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Discontinuation of medications. </a:t>
            </a:r>
          </a:p>
          <a:p>
            <a:pPr marL="1006475" lvl="2" indent="-457200" eaLnBrk="1" hangingPunct="1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Addition of new medications. </a:t>
            </a:r>
          </a:p>
          <a:p>
            <a:pPr marL="1006475" lvl="2" indent="-457200" eaLnBrk="1" hangingPunct="1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Controlling appropriate route of administration.</a:t>
            </a:r>
          </a:p>
        </p:txBody>
      </p:sp>
      <p:pic>
        <p:nvPicPr>
          <p:cNvPr id="4" name="Picture 7" descr="J024071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4038600"/>
            <a:ext cx="1504950" cy="23622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5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14400"/>
          </a:xfrm>
          <a:noFill/>
        </p:spPr>
        <p:txBody>
          <a:bodyPr/>
          <a:lstStyle/>
          <a:p>
            <a:pPr algn="ctr" eaLnBrk="1" hangingPunct="1"/>
            <a:r>
              <a:rPr lang="en-US" sz="2400" b="1" dirty="0" smtClean="0">
                <a:solidFill>
                  <a:srgbClr val="A50021"/>
                </a:solidFill>
                <a:latin typeface="Book Antiqua" pitchFamily="18" charset="0"/>
              </a:rPr>
              <a:t>Responsibilities of RHUH pharmacy staff (cont’d)</a:t>
            </a:r>
            <a:br>
              <a:rPr lang="en-US" sz="2400" b="1" dirty="0" smtClean="0">
                <a:solidFill>
                  <a:srgbClr val="A50021"/>
                </a:solidFill>
                <a:latin typeface="Book Antiqua" pitchFamily="18" charset="0"/>
              </a:rPr>
            </a:br>
            <a:r>
              <a:rPr lang="en-US" sz="2000" b="1" dirty="0" smtClean="0">
                <a:solidFill>
                  <a:schemeClr val="accent1"/>
                </a:solidFill>
                <a:latin typeface="Book Antiqua" pitchFamily="18" charset="0"/>
              </a:rPr>
              <a:t>Medication Profile</a:t>
            </a:r>
          </a:p>
        </p:txBody>
      </p:sp>
      <p:sp>
        <p:nvSpPr>
          <p:cNvPr id="2918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371600"/>
            <a:ext cx="8382000" cy="4525963"/>
          </a:xfrm>
        </p:spPr>
        <p:txBody>
          <a:bodyPr/>
          <a:lstStyle/>
          <a:p>
            <a:pPr marL="533400" indent="-533400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   </a:t>
            </a:r>
          </a:p>
          <a:p>
            <a:pPr marL="533400" indent="-533400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Eliminating </a:t>
            </a:r>
            <a:r>
              <a:rPr lang="en-US" sz="2200" b="1" dirty="0" smtClean="0">
                <a:solidFill>
                  <a:srgbClr val="CC3300"/>
                </a:solidFill>
                <a:latin typeface="Book Antiqua" pitchFamily="18" charset="0"/>
                <a:cs typeface="Times New Roman" pitchFamily="18" charset="0"/>
              </a:rPr>
              <a:t>Duplication</a:t>
            </a: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 of therapeutically similar drugs.</a:t>
            </a:r>
          </a:p>
          <a:p>
            <a:pPr marL="533400" indent="-533400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Minimizing potential allergic or </a:t>
            </a:r>
            <a:r>
              <a:rPr lang="en-US" sz="2200" b="1" dirty="0" smtClean="0">
                <a:solidFill>
                  <a:srgbClr val="CC3300"/>
                </a:solidFill>
                <a:latin typeface="Book Antiqua" pitchFamily="18" charset="0"/>
                <a:cs typeface="Times New Roman" pitchFamily="18" charset="0"/>
              </a:rPr>
              <a:t>ADR’s.</a:t>
            </a:r>
          </a:p>
          <a:p>
            <a:pPr marL="533400" indent="-533400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Monitoring possible </a:t>
            </a:r>
            <a:r>
              <a:rPr lang="en-US" sz="2200" b="1" dirty="0" smtClean="0">
                <a:solidFill>
                  <a:srgbClr val="CC3300"/>
                </a:solidFill>
                <a:latin typeface="Book Antiqua" pitchFamily="18" charset="0"/>
                <a:cs typeface="Times New Roman" pitchFamily="18" charset="0"/>
              </a:rPr>
              <a:t>drug disease</a:t>
            </a: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 incompatibilities.</a:t>
            </a:r>
          </a:p>
          <a:p>
            <a:pPr marL="533400" indent="-533400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Controlling </a:t>
            </a:r>
            <a:r>
              <a:rPr lang="en-US" sz="2200" b="1" dirty="0" smtClean="0">
                <a:solidFill>
                  <a:srgbClr val="CC3300"/>
                </a:solidFill>
                <a:latin typeface="Book Antiqua" pitchFamily="18" charset="0"/>
                <a:cs typeface="Times New Roman" pitchFamily="18" charset="0"/>
              </a:rPr>
              <a:t>drug-drug</a:t>
            </a: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 interactions.</a:t>
            </a:r>
          </a:p>
          <a:p>
            <a:pPr marL="533400" indent="-533400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Checking </a:t>
            </a:r>
            <a:r>
              <a:rPr lang="en-US" sz="2200" b="1" dirty="0" smtClean="0">
                <a:solidFill>
                  <a:srgbClr val="CC3300"/>
                </a:solidFill>
                <a:latin typeface="Book Antiqua" pitchFamily="18" charset="0"/>
                <a:cs typeface="Times New Roman" pitchFamily="18" charset="0"/>
              </a:rPr>
              <a:t>correct dosage and dosage interval.</a:t>
            </a:r>
          </a:p>
          <a:p>
            <a:pPr marL="533400" indent="-533400" eaLnBrk="1" hangingPunct="1">
              <a:lnSpc>
                <a:spcPct val="80000"/>
              </a:lnSpc>
            </a:pPr>
            <a:endParaRPr lang="en-US" sz="2200" dirty="0" smtClean="0">
              <a:latin typeface="Book Antiqu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533400"/>
          </a:xfrm>
          <a:noFill/>
        </p:spPr>
        <p:txBody>
          <a:bodyPr/>
          <a:lstStyle/>
          <a:p>
            <a:pPr algn="ctr" eaLnBrk="1" hangingPunct="1"/>
            <a:r>
              <a:rPr lang="en-US" sz="2400" b="1" dirty="0" smtClean="0">
                <a:solidFill>
                  <a:srgbClr val="A50021"/>
                </a:solidFill>
                <a:latin typeface="Book Antiqua" pitchFamily="18" charset="0"/>
              </a:rPr>
              <a:t>Responsibilities of RHUH pharmacy staff (cont’d)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524000"/>
            <a:ext cx="8229600" cy="4953000"/>
          </a:xfrm>
        </p:spPr>
        <p:txBody>
          <a:bodyPr/>
          <a:lstStyle/>
          <a:p>
            <a:pPr marL="457200" indent="-457200" algn="ctr" eaLnBrk="1" hangingPunct="1">
              <a:lnSpc>
                <a:spcPct val="150000"/>
              </a:lnSpc>
              <a:buNone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Solving problems related to intravenous administration including: 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en-US" sz="2200" b="1" dirty="0" smtClean="0">
              <a:latin typeface="Book Antiqua" pitchFamily="18" charset="0"/>
              <a:cs typeface="Times New Roman" pitchFamily="18" charset="0"/>
            </a:endParaRPr>
          </a:p>
          <a:p>
            <a:pPr marL="731838" lvl="1" indent="-457200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Potential Incompatibility.</a:t>
            </a:r>
          </a:p>
          <a:p>
            <a:pPr marL="731838" lvl="1" indent="-457200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Drug stability.</a:t>
            </a:r>
          </a:p>
          <a:p>
            <a:pPr marL="731838" lvl="1" indent="-457200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Volume of intravenous fluid.</a:t>
            </a:r>
          </a:p>
          <a:p>
            <a:pPr marL="731838" lvl="1" indent="-457200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Rate of Infusion.</a:t>
            </a:r>
          </a:p>
        </p:txBody>
      </p:sp>
      <p:pic>
        <p:nvPicPr>
          <p:cNvPr id="4" name="Picture 10" descr="j033407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3657600"/>
            <a:ext cx="1579563" cy="19177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41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533400"/>
          </a:xfrm>
          <a:noFill/>
        </p:spPr>
        <p:txBody>
          <a:bodyPr/>
          <a:lstStyle/>
          <a:p>
            <a:pPr algn="ctr" eaLnBrk="1" hangingPunct="1"/>
            <a:r>
              <a:rPr lang="en-US" sz="2400" b="1" dirty="0" smtClean="0">
                <a:solidFill>
                  <a:srgbClr val="A50021"/>
                </a:solidFill>
                <a:latin typeface="Book Antiqua" pitchFamily="18" charset="0"/>
              </a:rPr>
              <a:t>Responsibilities of RHUH pharmacy staff (cont’d)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marL="533400" indent="-533400" eaLnBrk="1" hangingPunct="1">
              <a:buFont typeface="Wingdings" pitchFamily="2" charset="2"/>
              <a:buChar char="q"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Answering drug information questions</a:t>
            </a:r>
          </a:p>
          <a:p>
            <a:pPr marL="533400" indent="-533400" eaLnBrk="1" hangingPunct="1">
              <a:lnSpc>
                <a:spcPct val="150000"/>
              </a:lnSpc>
              <a:buFont typeface="Wingdings" pitchFamily="2" charset="2"/>
              <a:buNone/>
            </a:pPr>
            <a:endParaRPr lang="en-US" sz="2000" b="1" dirty="0" smtClean="0">
              <a:latin typeface="Book Antiqua" pitchFamily="18" charset="0"/>
              <a:cs typeface="Times New Roman" pitchFamily="18" charset="0"/>
            </a:endParaRPr>
          </a:p>
          <a:p>
            <a:pPr marL="1082675" lvl="2" indent="-533400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accent1"/>
                </a:solidFill>
                <a:latin typeface="Book Antiqua" pitchFamily="18" charset="0"/>
                <a:cs typeface="Times New Roman" pitchFamily="18" charset="0"/>
              </a:rPr>
              <a:t>Guidelines and presentations </a:t>
            </a:r>
            <a:r>
              <a:rPr lang="en-US" b="1" dirty="0" smtClean="0">
                <a:latin typeface="Book Antiqua" pitchFamily="18" charset="0"/>
                <a:cs typeface="Times New Roman" pitchFamily="18" charset="0"/>
              </a:rPr>
              <a:t>to keep the hospital staff informed about newly approved drugs and any other relevant information</a:t>
            </a:r>
          </a:p>
          <a:p>
            <a:pPr marL="533400" indent="-533400" eaLnBrk="1" hangingPunct="1">
              <a:lnSpc>
                <a:spcPct val="150000"/>
              </a:lnSpc>
              <a:buFont typeface="Wingdings" pitchFamily="2" charset="2"/>
              <a:buNone/>
            </a:pPr>
            <a:endParaRPr lang="en-US" sz="2000" b="1" dirty="0" smtClean="0">
              <a:latin typeface="Book Antiqua" pitchFamily="18" charset="0"/>
              <a:cs typeface="Times New Roman" pitchFamily="18" charset="0"/>
            </a:endParaRPr>
          </a:p>
          <a:p>
            <a:pPr marL="1082675" lvl="2" indent="-533400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accent1"/>
                </a:solidFill>
                <a:latin typeface="Book Antiqua" pitchFamily="18" charset="0"/>
                <a:cs typeface="Times New Roman" pitchFamily="18" charset="0"/>
              </a:rPr>
              <a:t>Drug information </a:t>
            </a:r>
            <a:r>
              <a:rPr lang="en-US" b="1" dirty="0" smtClean="0">
                <a:latin typeface="Book Antiqua" pitchFamily="18" charset="0"/>
                <a:cs typeface="Times New Roman" pitchFamily="18" charset="0"/>
              </a:rPr>
              <a:t>questions are recorded on drug information forms.</a:t>
            </a:r>
          </a:p>
          <a:p>
            <a:pPr marL="533400" indent="-533400" eaLnBrk="1" hangingPunct="1"/>
            <a:endParaRPr lang="en-US" sz="2400" b="1" dirty="0" smtClean="0">
              <a:latin typeface="Book Antiqua" pitchFamily="18" charset="0"/>
              <a:cs typeface="Times New Roman" pitchFamily="18" charset="0"/>
            </a:endParaRPr>
          </a:p>
        </p:txBody>
      </p:sp>
      <p:pic>
        <p:nvPicPr>
          <p:cNvPr id="4" name="Picture 8" descr="j0282747"/>
          <p:cNvPicPr>
            <a:picLocks noChangeAspect="1" noChangeArrowheads="1" noCrop="1"/>
          </p:cNvPicPr>
          <p:nvPr/>
        </p:nvPicPr>
        <p:blipFill>
          <a:blip r:embed="rId2">
            <a:grayscl/>
          </a:blip>
          <a:srcRect/>
          <a:stretch>
            <a:fillRect/>
          </a:stretch>
        </p:blipFill>
        <p:spPr bwMode="auto">
          <a:xfrm>
            <a:off x="7239000" y="4953000"/>
            <a:ext cx="1524000" cy="14478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533400"/>
          </a:xfrm>
          <a:noFill/>
        </p:spPr>
        <p:txBody>
          <a:bodyPr/>
          <a:lstStyle/>
          <a:p>
            <a:pPr algn="ctr" eaLnBrk="1" hangingPunct="1"/>
            <a:r>
              <a:rPr lang="en-US" sz="2400" b="1" dirty="0" smtClean="0">
                <a:solidFill>
                  <a:srgbClr val="A50021"/>
                </a:solidFill>
                <a:latin typeface="Book Antiqua" pitchFamily="18" charset="0"/>
              </a:rPr>
              <a:t>Responsibilities of RHUH pharmacy staff (cont’d)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  <a:buNone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Pharmacists are also responsible for preparing drug utilization reviews (DUR) for medications such as:</a:t>
            </a:r>
          </a:p>
          <a:p>
            <a:pPr eaLnBrk="1" hangingPunct="1">
              <a:buFont typeface="Wingdings" pitchFamily="2" charset="2"/>
              <a:buNone/>
            </a:pPr>
            <a:endParaRPr lang="en-US" sz="2200" b="1" dirty="0" smtClean="0">
              <a:latin typeface="Book Antiqua" pitchFamily="18" charset="0"/>
              <a:cs typeface="Times New Roman" pitchFamily="18" charset="0"/>
            </a:endParaRPr>
          </a:p>
          <a:p>
            <a:pPr lvl="3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b="1" dirty="0" smtClean="0">
                <a:latin typeface="Book Antiqua" pitchFamily="18" charset="0"/>
                <a:cs typeface="Times New Roman" pitchFamily="18" charset="0"/>
              </a:rPr>
              <a:t>  Albumin.</a:t>
            </a:r>
          </a:p>
          <a:p>
            <a:pPr lvl="3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b="1" dirty="0" smtClean="0">
                <a:latin typeface="Book Antiqua" pitchFamily="18" charset="0"/>
                <a:cs typeface="Times New Roman" pitchFamily="18" charset="0"/>
              </a:rPr>
              <a:t>  LMWH.</a:t>
            </a:r>
          </a:p>
          <a:p>
            <a:pPr lvl="3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b="1" dirty="0" smtClean="0">
                <a:latin typeface="Book Antiqua" pitchFamily="18" charset="0"/>
                <a:cs typeface="Times New Roman" pitchFamily="18" charset="0"/>
              </a:rPr>
              <a:t>  Intravenous </a:t>
            </a:r>
            <a:r>
              <a:rPr lang="en-US" b="1" dirty="0" err="1" smtClean="0">
                <a:latin typeface="Book Antiqua" pitchFamily="18" charset="0"/>
                <a:cs typeface="Times New Roman" pitchFamily="18" charset="0"/>
              </a:rPr>
              <a:t>Immunoglobulins</a:t>
            </a:r>
            <a:r>
              <a:rPr lang="en-US" b="1" dirty="0" smtClean="0">
                <a:latin typeface="Book Antiqua" pitchFamily="18" charset="0"/>
                <a:cs typeface="Times New Roman" pitchFamily="18" charset="0"/>
              </a:rPr>
              <a:t> (IV IG).</a:t>
            </a:r>
          </a:p>
          <a:p>
            <a:pPr eaLnBrk="1" hangingPunct="1">
              <a:buFont typeface="Wingdings" pitchFamily="2" charset="2"/>
              <a:buNone/>
            </a:pPr>
            <a:endParaRPr lang="en-US" sz="2200" b="1" dirty="0" smtClean="0">
              <a:latin typeface="Book Antiqua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en-US" sz="2200" b="1" dirty="0" smtClean="0">
              <a:latin typeface="Book Antiqua" pitchFamily="18" charset="0"/>
              <a:cs typeface="Times New Roman" pitchFamily="18" charset="0"/>
            </a:endParaRPr>
          </a:p>
        </p:txBody>
      </p:sp>
      <p:pic>
        <p:nvPicPr>
          <p:cNvPr id="4" name="Picture 14" descr="j023344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4114800"/>
            <a:ext cx="2159000" cy="199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533400"/>
          </a:xfrm>
          <a:noFill/>
        </p:spPr>
        <p:txBody>
          <a:bodyPr/>
          <a:lstStyle/>
          <a:p>
            <a:pPr algn="ctr" eaLnBrk="1" hangingPunct="1"/>
            <a:r>
              <a:rPr lang="en-US" sz="2400" b="1" dirty="0" smtClean="0">
                <a:solidFill>
                  <a:srgbClr val="A50021"/>
                </a:solidFill>
                <a:latin typeface="Book Antiqua" pitchFamily="18" charset="0"/>
              </a:rPr>
              <a:t>Responsibilities of RHUH pharmacy staff (cont’d)</a:t>
            </a:r>
          </a:p>
        </p:txBody>
      </p:sp>
      <p:sp>
        <p:nvSpPr>
          <p:cNvPr id="5" name="Double Wave 4"/>
          <p:cNvSpPr/>
          <p:nvPr/>
        </p:nvSpPr>
        <p:spPr>
          <a:xfrm>
            <a:off x="838200" y="2057400"/>
            <a:ext cx="7848600" cy="2438400"/>
          </a:xfrm>
          <a:prstGeom prst="doubleWave">
            <a:avLst>
              <a:gd name="adj1" fmla="val 6250"/>
              <a:gd name="adj2" fmla="val -1129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Rockwell Extra Bold" pitchFamily="18" charset="0"/>
              </a:rPr>
              <a:t>What Are the Benefits of Reviewing the Patient Profile?</a:t>
            </a:r>
            <a:endParaRPr lang="en-US" dirty="0">
              <a:latin typeface="Rockwell Extra Bold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8686800" cy="56356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A50021"/>
                </a:solidFill>
                <a:latin typeface="Book Antiqua" pitchFamily="18" charset="0"/>
              </a:rPr>
              <a:t>RHUH is a </a:t>
            </a:r>
            <a:r>
              <a:rPr lang="en-US" sz="2800" b="1" dirty="0" smtClean="0">
                <a:solidFill>
                  <a:srgbClr val="A50021"/>
                </a:solidFill>
                <a:latin typeface="Book Antiqua" pitchFamily="18" charset="0"/>
              </a:rPr>
              <a:t>University </a:t>
            </a:r>
            <a:r>
              <a:rPr lang="en-US" sz="2800" b="1" dirty="0">
                <a:solidFill>
                  <a:srgbClr val="A50021"/>
                </a:solidFill>
                <a:latin typeface="Book Antiqua" pitchFamily="18" charset="0"/>
              </a:rPr>
              <a:t>Hospital </a:t>
            </a:r>
            <a:r>
              <a:rPr lang="en-US" sz="2800" b="1" dirty="0" smtClean="0">
                <a:solidFill>
                  <a:srgbClr val="A50021"/>
                </a:solidFill>
                <a:latin typeface="Book Antiqua" pitchFamily="18" charset="0"/>
              </a:rPr>
              <a:t>Serving </a:t>
            </a:r>
            <a:br>
              <a:rPr lang="en-US" sz="2800" b="1" dirty="0" smtClean="0">
                <a:solidFill>
                  <a:srgbClr val="A50021"/>
                </a:solidFill>
                <a:latin typeface="Book Antiqua" pitchFamily="18" charset="0"/>
              </a:rPr>
            </a:br>
            <a:r>
              <a:rPr lang="en-US" sz="2800" b="1" dirty="0" smtClean="0">
                <a:solidFill>
                  <a:srgbClr val="A50021"/>
                </a:solidFill>
                <a:latin typeface="Book Antiqua" pitchFamily="18" charset="0"/>
              </a:rPr>
              <a:t>Various Specialties </a:t>
            </a:r>
            <a:endParaRPr lang="en-US" sz="2800" b="1" dirty="0">
              <a:solidFill>
                <a:srgbClr val="A50021"/>
              </a:solidFill>
              <a:latin typeface="Book Antiqua" pitchFamily="18" charset="0"/>
            </a:endParaRPr>
          </a:p>
        </p:txBody>
      </p:sp>
      <p:sp>
        <p:nvSpPr>
          <p:cNvPr id="324612" name="Rectangle 4"/>
          <p:cNvSpPr>
            <a:spLocks noChangeArrowheads="1"/>
          </p:cNvSpPr>
          <p:nvPr/>
        </p:nvSpPr>
        <p:spPr bwMode="auto">
          <a:xfrm>
            <a:off x="1600200" y="3886200"/>
            <a:ext cx="2286000" cy="533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000" b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ook Antiqua" pitchFamily="18" charset="0"/>
              </a:rPr>
              <a:t>Oncology </a:t>
            </a:r>
          </a:p>
        </p:txBody>
      </p:sp>
      <p:sp>
        <p:nvSpPr>
          <p:cNvPr id="324613" name="Rectangle 5"/>
          <p:cNvSpPr>
            <a:spLocks noChangeArrowheads="1"/>
          </p:cNvSpPr>
          <p:nvPr/>
        </p:nvSpPr>
        <p:spPr bwMode="auto">
          <a:xfrm>
            <a:off x="3276600" y="4495800"/>
            <a:ext cx="2286000" cy="533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 Antiqua" pitchFamily="18" charset="0"/>
              </a:rPr>
              <a:t>OBS &amp; GYN</a:t>
            </a:r>
          </a:p>
        </p:txBody>
      </p:sp>
      <p:sp>
        <p:nvSpPr>
          <p:cNvPr id="324614" name="Rectangle 6"/>
          <p:cNvSpPr>
            <a:spLocks noChangeArrowheads="1"/>
          </p:cNvSpPr>
          <p:nvPr/>
        </p:nvSpPr>
        <p:spPr bwMode="auto">
          <a:xfrm>
            <a:off x="4419600" y="3276600"/>
            <a:ext cx="2286000" cy="533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 Antiqua" pitchFamily="18" charset="0"/>
              </a:rPr>
              <a:t>Pediatrics</a:t>
            </a:r>
          </a:p>
        </p:txBody>
      </p:sp>
      <p:sp>
        <p:nvSpPr>
          <p:cNvPr id="324615" name="Rectangle 7"/>
          <p:cNvSpPr>
            <a:spLocks noChangeArrowheads="1"/>
          </p:cNvSpPr>
          <p:nvPr/>
        </p:nvSpPr>
        <p:spPr bwMode="auto">
          <a:xfrm>
            <a:off x="5105400" y="2667000"/>
            <a:ext cx="2286000" cy="533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ook Antiqua" pitchFamily="18" charset="0"/>
              </a:rPr>
              <a:t>ICU</a:t>
            </a:r>
          </a:p>
        </p:txBody>
      </p:sp>
      <p:sp>
        <p:nvSpPr>
          <p:cNvPr id="324616" name="Rectangle 8"/>
          <p:cNvSpPr>
            <a:spLocks noChangeArrowheads="1"/>
          </p:cNvSpPr>
          <p:nvPr/>
        </p:nvSpPr>
        <p:spPr bwMode="auto">
          <a:xfrm>
            <a:off x="1524000" y="2667000"/>
            <a:ext cx="2286000" cy="533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000" b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ook Antiqua" pitchFamily="18" charset="0"/>
              </a:rPr>
              <a:t>CCU</a:t>
            </a:r>
          </a:p>
        </p:txBody>
      </p:sp>
      <p:sp>
        <p:nvSpPr>
          <p:cNvPr id="324617" name="Rectangle 9"/>
          <p:cNvSpPr>
            <a:spLocks noChangeArrowheads="1"/>
          </p:cNvSpPr>
          <p:nvPr/>
        </p:nvSpPr>
        <p:spPr bwMode="auto">
          <a:xfrm>
            <a:off x="2057400" y="3276600"/>
            <a:ext cx="2286000" cy="533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 Antiqua" pitchFamily="18" charset="0"/>
              </a:rPr>
              <a:t>Delivery</a:t>
            </a:r>
          </a:p>
        </p:txBody>
      </p:sp>
      <p:sp>
        <p:nvSpPr>
          <p:cNvPr id="324618" name="Rectangle 10"/>
          <p:cNvSpPr>
            <a:spLocks noChangeArrowheads="1"/>
          </p:cNvSpPr>
          <p:nvPr/>
        </p:nvSpPr>
        <p:spPr bwMode="auto">
          <a:xfrm>
            <a:off x="5029200" y="3886200"/>
            <a:ext cx="2286000" cy="533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ook Antiqua" pitchFamily="18" charset="0"/>
              </a:rPr>
              <a:t>Surgery</a:t>
            </a:r>
          </a:p>
        </p:txBody>
      </p:sp>
      <p:sp>
        <p:nvSpPr>
          <p:cNvPr id="324619" name="Rectangle 11"/>
          <p:cNvSpPr>
            <a:spLocks noChangeArrowheads="1"/>
          </p:cNvSpPr>
          <p:nvPr/>
        </p:nvSpPr>
        <p:spPr bwMode="auto">
          <a:xfrm>
            <a:off x="3048000" y="2057400"/>
            <a:ext cx="3048000" cy="533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 Antiqua" pitchFamily="18" charset="0"/>
              </a:rPr>
              <a:t>Internal Medicine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066800"/>
          </a:xfrm>
          <a:noFill/>
        </p:spPr>
        <p:txBody>
          <a:bodyPr/>
          <a:lstStyle/>
          <a:p>
            <a:pPr algn="ctr" eaLnBrk="1" hangingPunct="1">
              <a:lnSpc>
                <a:spcPct val="50000"/>
              </a:lnSpc>
            </a:pPr>
            <a:r>
              <a:rPr lang="en-US" sz="2400" b="1" dirty="0" smtClean="0">
                <a:solidFill>
                  <a:srgbClr val="A50021"/>
                </a:solidFill>
                <a:latin typeface="Book Antiqua" pitchFamily="18" charset="0"/>
              </a:rPr>
              <a:t>Responsibilities of RHUH pharmacy staff (cont’d)</a:t>
            </a:r>
            <a:br>
              <a:rPr lang="en-US" sz="2400" b="1" dirty="0" smtClean="0">
                <a:solidFill>
                  <a:srgbClr val="A50021"/>
                </a:solidFill>
                <a:latin typeface="Book Antiqua" pitchFamily="18" charset="0"/>
              </a:rPr>
            </a:br>
            <a:r>
              <a:rPr lang="en-US" sz="2400" b="1" dirty="0" smtClean="0">
                <a:solidFill>
                  <a:srgbClr val="A50021"/>
                </a:solidFill>
                <a:latin typeface="Book Antiqua" pitchFamily="18" charset="0"/>
              </a:rPr>
              <a:t/>
            </a:r>
            <a:br>
              <a:rPr lang="en-US" sz="2400" b="1" dirty="0" smtClean="0">
                <a:solidFill>
                  <a:srgbClr val="A50021"/>
                </a:solidFill>
                <a:latin typeface="Book Antiqua" pitchFamily="18" charset="0"/>
              </a:rPr>
            </a:br>
            <a:r>
              <a:rPr lang="en-US" sz="2000" b="1" dirty="0" smtClean="0">
                <a:solidFill>
                  <a:schemeClr val="accent1"/>
                </a:solidFill>
                <a:latin typeface="Book Antiqua" pitchFamily="18" charset="0"/>
              </a:rPr>
              <a:t>Reviewing patient Profile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828800"/>
            <a:ext cx="8686800" cy="4525963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endParaRPr lang="en-US" sz="2200" b="1" u="sng" dirty="0" smtClean="0">
              <a:solidFill>
                <a:srgbClr val="FF3399"/>
              </a:solidFill>
              <a:latin typeface="Book Antiqua" pitchFamily="18" charset="0"/>
              <a:cs typeface="Times New Roman" pitchFamily="18" charset="0"/>
            </a:endParaRPr>
          </a:p>
          <a:p>
            <a:pPr marL="1082675" lvl="2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200" b="1" u="sng" dirty="0" smtClean="0">
                <a:solidFill>
                  <a:srgbClr val="FF3399"/>
                </a:solidFill>
                <a:latin typeface="Book Antiqua" pitchFamily="18" charset="0"/>
                <a:cs typeface="Times New Roman" pitchFamily="18" charset="0"/>
              </a:rPr>
              <a:t>Reduces medication errors. </a:t>
            </a:r>
          </a:p>
          <a:p>
            <a:pPr marL="1082675" lvl="2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endParaRPr lang="en-US" sz="2200" b="1" u="sng" dirty="0" smtClean="0">
              <a:solidFill>
                <a:srgbClr val="FF3399"/>
              </a:solidFill>
              <a:latin typeface="Book Antiqua" pitchFamily="18" charset="0"/>
              <a:cs typeface="Times New Roman" pitchFamily="18" charset="0"/>
            </a:endParaRPr>
          </a:p>
          <a:p>
            <a:pPr marL="1082675" lvl="2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200" b="1" u="sng" dirty="0" smtClean="0">
                <a:solidFill>
                  <a:srgbClr val="FF3399"/>
                </a:solidFill>
                <a:latin typeface="Book Antiqua" pitchFamily="18" charset="0"/>
                <a:cs typeface="Times New Roman" pitchFamily="18" charset="0"/>
              </a:rPr>
              <a:t>Delivers best patient care at minimal medical cost.</a:t>
            </a:r>
          </a:p>
          <a:p>
            <a:pPr marL="1082675" lvl="2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endParaRPr lang="en-US" sz="2200" b="1" u="sng" dirty="0" smtClean="0">
              <a:solidFill>
                <a:srgbClr val="FF3399"/>
              </a:solidFill>
              <a:latin typeface="Book Antiqua" pitchFamily="18" charset="0"/>
              <a:cs typeface="Times New Roman" pitchFamily="18" charset="0"/>
            </a:endParaRPr>
          </a:p>
          <a:p>
            <a:pPr marL="1082675" lvl="2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200" b="1" u="sng" dirty="0" smtClean="0">
                <a:solidFill>
                  <a:srgbClr val="FF3399"/>
                </a:solidFill>
                <a:latin typeface="Book Antiqua" pitchFamily="18" charset="0"/>
                <a:cs typeface="Times New Roman" pitchFamily="18" charset="0"/>
              </a:rPr>
              <a:t>Improve patient outcomes.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200" b="1" u="sng" dirty="0" smtClean="0">
              <a:solidFill>
                <a:srgbClr val="FF3399"/>
              </a:solidFill>
              <a:latin typeface="Book Antiqua" pitchFamily="18" charset="0"/>
              <a:cs typeface="Times New Roman" pitchFamily="18" charset="0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endParaRPr lang="en-US" sz="2200" b="1" dirty="0" smtClean="0">
              <a:latin typeface="Book Antiqua" pitchFamily="18" charset="0"/>
              <a:cs typeface="Times New Roman" pitchFamily="18" charset="0"/>
            </a:endParaRPr>
          </a:p>
        </p:txBody>
      </p:sp>
      <p:pic>
        <p:nvPicPr>
          <p:cNvPr id="5" name="Picture 6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400" y="4267200"/>
            <a:ext cx="3384550" cy="2182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066800"/>
          </a:xfrm>
          <a:noFill/>
        </p:spPr>
        <p:txBody>
          <a:bodyPr/>
          <a:lstStyle/>
          <a:p>
            <a:pPr algn="ctr" eaLnBrk="1" hangingPunct="1">
              <a:lnSpc>
                <a:spcPct val="50000"/>
              </a:lnSpc>
            </a:pPr>
            <a:r>
              <a:rPr lang="en-US" sz="2400" b="1" dirty="0" smtClean="0">
                <a:solidFill>
                  <a:srgbClr val="A50021"/>
                </a:solidFill>
                <a:latin typeface="Book Antiqua" pitchFamily="18" charset="0"/>
              </a:rPr>
              <a:t>Responsibilities of RHUH pharmacy staff (cont’d)</a:t>
            </a:r>
            <a:br>
              <a:rPr lang="en-US" sz="2400" b="1" dirty="0" smtClean="0">
                <a:solidFill>
                  <a:srgbClr val="A50021"/>
                </a:solidFill>
                <a:latin typeface="Book Antiqua" pitchFamily="18" charset="0"/>
              </a:rPr>
            </a:br>
            <a:r>
              <a:rPr lang="en-US" sz="2400" b="1" dirty="0" smtClean="0">
                <a:solidFill>
                  <a:srgbClr val="A50021"/>
                </a:solidFill>
                <a:latin typeface="Book Antiqua" pitchFamily="18" charset="0"/>
              </a:rPr>
              <a:t/>
            </a:r>
            <a:br>
              <a:rPr lang="en-US" sz="2400" b="1" dirty="0" smtClean="0">
                <a:solidFill>
                  <a:srgbClr val="A50021"/>
                </a:solidFill>
                <a:latin typeface="Book Antiqua" pitchFamily="18" charset="0"/>
              </a:rPr>
            </a:br>
            <a:r>
              <a:rPr lang="en-US" sz="2200" b="1" dirty="0" smtClean="0">
                <a:solidFill>
                  <a:schemeClr val="accent1"/>
                </a:solidFill>
                <a:latin typeface="Book Antiqua" pitchFamily="18" charset="0"/>
              </a:rPr>
              <a:t>Pharmacists Interventions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5410200"/>
            <a:ext cx="9829800" cy="1447800"/>
          </a:xfrm>
        </p:spPr>
        <p:txBody>
          <a:bodyPr/>
          <a:lstStyle/>
          <a:p>
            <a:pPr marL="533400" indent="-533400" algn="ctr" eaLnBrk="1" hangingPunct="1">
              <a:lnSpc>
                <a:spcPct val="90000"/>
              </a:lnSpc>
              <a:buNone/>
            </a:pPr>
            <a:endParaRPr lang="en-US" sz="2200" b="1" u="sng" dirty="0" smtClean="0">
              <a:solidFill>
                <a:srgbClr val="FF3399"/>
              </a:solidFill>
              <a:latin typeface="Book Antiqua" pitchFamily="18" charset="0"/>
              <a:cs typeface="Times New Roman" pitchFamily="18" charset="0"/>
            </a:endParaRPr>
          </a:p>
          <a:p>
            <a:pPr marL="533400" indent="-533400" algn="ctr" eaLnBrk="1" hangingPunct="1">
              <a:lnSpc>
                <a:spcPct val="90000"/>
              </a:lnSpc>
              <a:buNone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All pharmacists interventions are documented </a:t>
            </a:r>
          </a:p>
          <a:p>
            <a:pPr marL="533400" indent="-533400" algn="ctr" eaLnBrk="1" hangingPunct="1">
              <a:lnSpc>
                <a:spcPct val="90000"/>
              </a:lnSpc>
              <a:buNone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on drug intervention form.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endParaRPr lang="en-US" sz="2200" b="1" dirty="0" smtClean="0">
              <a:latin typeface="Book Antiqua" pitchFamily="18" charset="0"/>
              <a:cs typeface="Times New Roman" pitchFamily="18" charset="0"/>
            </a:endParaRPr>
          </a:p>
        </p:txBody>
      </p:sp>
      <p:pic>
        <p:nvPicPr>
          <p:cNvPr id="29287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447800"/>
            <a:ext cx="7757806" cy="4116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533400"/>
          </a:xfrm>
          <a:noFill/>
        </p:spPr>
        <p:txBody>
          <a:bodyPr/>
          <a:lstStyle/>
          <a:p>
            <a:pPr algn="ctr" eaLnBrk="1" hangingPunct="1"/>
            <a:r>
              <a:rPr lang="en-US" sz="2400" b="1" dirty="0" smtClean="0">
                <a:solidFill>
                  <a:srgbClr val="A50021"/>
                </a:solidFill>
                <a:latin typeface="Book Antiqua" pitchFamily="18" charset="0"/>
              </a:rPr>
              <a:t>Responsibilities of RHUH pharmacy staff (cont’d)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752600"/>
            <a:ext cx="7315200" cy="4525963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  <a:buNone/>
            </a:pPr>
            <a:r>
              <a:rPr lang="en-US" sz="2000" b="1" dirty="0" smtClean="0">
                <a:latin typeface="Book Antiqua" pitchFamily="18" charset="0"/>
                <a:cs typeface="Times New Roman" pitchFamily="18" charset="0"/>
              </a:rPr>
              <a:t>In short, hospital pharmacists are described as :</a:t>
            </a:r>
          </a:p>
          <a:p>
            <a:pPr algn="ctr" eaLnBrk="1" hangingPunct="1">
              <a:buNone/>
            </a:pPr>
            <a:endParaRPr lang="en-US" sz="2000" b="1" dirty="0" smtClean="0">
              <a:latin typeface="Book Antiqua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b="1" u="sng" dirty="0" smtClean="0">
                <a:solidFill>
                  <a:srgbClr val="FF3399"/>
                </a:solidFill>
                <a:latin typeface="Book Antiqua" pitchFamily="18" charset="0"/>
                <a:cs typeface="Times New Roman" pitchFamily="18" charset="0"/>
              </a:rPr>
              <a:t>Care givers.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b="1" u="sng" dirty="0" smtClean="0">
                <a:solidFill>
                  <a:srgbClr val="FF3399"/>
                </a:solidFill>
                <a:latin typeface="Book Antiqua" pitchFamily="18" charset="0"/>
                <a:cs typeface="Times New Roman" pitchFamily="18" charset="0"/>
              </a:rPr>
              <a:t>Communicators.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b="1" u="sng" dirty="0" smtClean="0">
                <a:solidFill>
                  <a:srgbClr val="FF3399"/>
                </a:solidFill>
                <a:latin typeface="Book Antiqua" pitchFamily="18" charset="0"/>
                <a:cs typeface="Times New Roman" pitchFamily="18" charset="0"/>
              </a:rPr>
              <a:t>Leaders.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b="1" u="sng" dirty="0" smtClean="0">
                <a:solidFill>
                  <a:srgbClr val="FF3399"/>
                </a:solidFill>
                <a:latin typeface="Book Antiqua" pitchFamily="18" charset="0"/>
                <a:cs typeface="Times New Roman" pitchFamily="18" charset="0"/>
              </a:rPr>
              <a:t>Managers.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b="1" u="sng" dirty="0" smtClean="0">
                <a:solidFill>
                  <a:srgbClr val="FF3399"/>
                </a:solidFill>
                <a:latin typeface="Book Antiqua" pitchFamily="18" charset="0"/>
                <a:cs typeface="Times New Roman" pitchFamily="18" charset="0"/>
              </a:rPr>
              <a:t>Life-long leaders.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b="1" u="sng" dirty="0" smtClean="0">
                <a:solidFill>
                  <a:srgbClr val="FF3399"/>
                </a:solidFill>
                <a:latin typeface="Book Antiqua" pitchFamily="18" charset="0"/>
                <a:cs typeface="Times New Roman" pitchFamily="18" charset="0"/>
              </a:rPr>
              <a:t>Teachers.</a:t>
            </a:r>
          </a:p>
          <a:p>
            <a:pPr eaLnBrk="1" hangingPunct="1">
              <a:lnSpc>
                <a:spcPct val="150000"/>
              </a:lnSpc>
            </a:pPr>
            <a:endParaRPr lang="en-US" sz="2000" b="1" dirty="0" smtClean="0">
              <a:latin typeface="Book Antiqu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-Point Star 3"/>
          <p:cNvSpPr/>
          <p:nvPr/>
        </p:nvSpPr>
        <p:spPr>
          <a:xfrm>
            <a:off x="2057400" y="914400"/>
            <a:ext cx="5410200" cy="4953000"/>
          </a:xfrm>
          <a:prstGeom prst="star6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Berlin Sans FB Demi" pitchFamily="34" charset="0"/>
              </a:rPr>
              <a:t>Pharmacy Activities</a:t>
            </a:r>
            <a:endParaRPr lang="en-US" sz="4000" dirty="0">
              <a:latin typeface="Berlin Sans FB Dem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715962"/>
          </a:xfrm>
        </p:spPr>
        <p:txBody>
          <a:bodyPr/>
          <a:lstStyle/>
          <a:p>
            <a:pPr algn="ctr" eaLnBrk="1" hangingPunct="1"/>
            <a:r>
              <a:rPr lang="en-US" sz="3200" b="1" dirty="0" smtClean="0">
                <a:solidFill>
                  <a:srgbClr val="A50021"/>
                </a:solidFill>
                <a:latin typeface="Book Antiqua" pitchFamily="18" charset="0"/>
                <a:cs typeface="Times New Roman" pitchFamily="18" charset="0"/>
              </a:rPr>
              <a:t>Committees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600200"/>
            <a:ext cx="8229600" cy="5257800"/>
          </a:xfrm>
        </p:spPr>
        <p:txBody>
          <a:bodyPr>
            <a:normAutofit/>
          </a:bodyPr>
          <a:lstStyle/>
          <a:p>
            <a:pPr marL="533400" indent="-533400" eaLnBrk="1" fontAlgn="auto" hangingPunct="1">
              <a:lnSpc>
                <a:spcPct val="50000"/>
              </a:lnSpc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en-US" sz="2000" b="1" dirty="0" smtClean="0">
              <a:latin typeface="Book Antiqua" pitchFamily="18" charset="0"/>
              <a:cs typeface="Times New Roman" pitchFamily="18" charset="0"/>
            </a:endParaRPr>
          </a:p>
          <a:p>
            <a:pPr marL="1082675" lvl="2" indent="-533400" eaLnBrk="1" fontAlgn="auto" hangingPunct="1">
              <a:lnSpc>
                <a:spcPct val="50000"/>
              </a:lnSpc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b="1" dirty="0" smtClean="0">
                <a:latin typeface="Book Antiqua" pitchFamily="18" charset="0"/>
                <a:cs typeface="Times New Roman" pitchFamily="18" charset="0"/>
              </a:rPr>
              <a:t>Occupational </a:t>
            </a:r>
            <a:r>
              <a:rPr lang="en-US" b="1" dirty="0">
                <a:latin typeface="Book Antiqua" pitchFamily="18" charset="0"/>
                <a:cs typeface="Times New Roman" pitchFamily="18" charset="0"/>
              </a:rPr>
              <a:t>Health and Safety </a:t>
            </a:r>
            <a:r>
              <a:rPr lang="en-US" b="1" dirty="0" smtClean="0">
                <a:latin typeface="Book Antiqua" pitchFamily="18" charset="0"/>
                <a:cs typeface="Times New Roman" pitchFamily="18" charset="0"/>
              </a:rPr>
              <a:t>Committee.</a:t>
            </a:r>
          </a:p>
          <a:p>
            <a:pPr marL="533400" indent="-533400" eaLnBrk="1" fontAlgn="auto" hangingPunct="1">
              <a:lnSpc>
                <a:spcPct val="50000"/>
              </a:lnSpc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en-US" sz="2000" b="1" dirty="0" smtClean="0">
              <a:latin typeface="Book Antiqua" pitchFamily="18" charset="0"/>
              <a:cs typeface="Times New Roman" pitchFamily="18" charset="0"/>
            </a:endParaRPr>
          </a:p>
          <a:p>
            <a:pPr marL="1082675" lvl="2" indent="-533400" eaLnBrk="1" fontAlgn="auto" hangingPunct="1">
              <a:lnSpc>
                <a:spcPct val="50000"/>
              </a:lnSpc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b="1" dirty="0" smtClean="0">
                <a:latin typeface="Book Antiqua" pitchFamily="18" charset="0"/>
                <a:cs typeface="Times New Roman" pitchFamily="18" charset="0"/>
              </a:rPr>
              <a:t>Research Committee.</a:t>
            </a:r>
          </a:p>
          <a:p>
            <a:pPr marL="808038" lvl="1" indent="-533400" eaLnBrk="1" fontAlgn="auto" hangingPunct="1">
              <a:lnSpc>
                <a:spcPct val="50000"/>
              </a:lnSpc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en-US" sz="2000" b="1" dirty="0" smtClean="0">
              <a:latin typeface="Book Antiqua" pitchFamily="18" charset="0"/>
              <a:cs typeface="Times New Roman" pitchFamily="18" charset="0"/>
            </a:endParaRPr>
          </a:p>
          <a:p>
            <a:pPr marL="1082675" lvl="2" indent="-533400" eaLnBrk="1" fontAlgn="auto" hangingPunct="1">
              <a:lnSpc>
                <a:spcPct val="50000"/>
              </a:lnSpc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b="1" dirty="0" smtClean="0">
                <a:latin typeface="Book Antiqua" pitchFamily="18" charset="0"/>
                <a:cs typeface="Times New Roman" pitchFamily="18" charset="0"/>
              </a:rPr>
              <a:t>Disaster </a:t>
            </a:r>
            <a:r>
              <a:rPr lang="en-US" b="1" dirty="0">
                <a:latin typeface="Book Antiqua" pitchFamily="18" charset="0"/>
                <a:cs typeface="Times New Roman" pitchFamily="18" charset="0"/>
              </a:rPr>
              <a:t>Committee </a:t>
            </a:r>
            <a:r>
              <a:rPr lang="en-US" b="1" dirty="0" smtClean="0">
                <a:latin typeface="Book Antiqua" pitchFamily="18" charset="0"/>
                <a:cs typeface="Times New Roman" pitchFamily="18" charset="0"/>
              </a:rPr>
              <a:t>.</a:t>
            </a:r>
            <a:endParaRPr lang="en-US" b="1" dirty="0">
              <a:latin typeface="Book Antiqua" pitchFamily="18" charset="0"/>
              <a:cs typeface="Times New Roman" pitchFamily="18" charset="0"/>
            </a:endParaRPr>
          </a:p>
          <a:p>
            <a:pPr marL="1082675" lvl="2" indent="-533400" eaLnBrk="1" fontAlgn="auto" hangingPunct="1">
              <a:lnSpc>
                <a:spcPct val="50000"/>
              </a:lnSpc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en-US" b="1" dirty="0" smtClean="0">
              <a:latin typeface="Book Antiqua" pitchFamily="18" charset="0"/>
              <a:cs typeface="Times New Roman" pitchFamily="18" charset="0"/>
            </a:endParaRPr>
          </a:p>
          <a:p>
            <a:pPr marL="1082675" lvl="2" indent="-533400" eaLnBrk="1" fontAlgn="auto" hangingPunct="1">
              <a:lnSpc>
                <a:spcPct val="50000"/>
              </a:lnSpc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b="1" dirty="0" smtClean="0">
                <a:latin typeface="Book Antiqua" pitchFamily="18" charset="0"/>
                <a:cs typeface="Times New Roman" pitchFamily="18" charset="0"/>
              </a:rPr>
              <a:t>Guidance for Antibiotic Committee.</a:t>
            </a:r>
          </a:p>
          <a:p>
            <a:pPr marL="1082675" lvl="2" indent="-533400" eaLnBrk="1" fontAlgn="auto" hangingPunct="1">
              <a:lnSpc>
                <a:spcPct val="50000"/>
              </a:lnSpc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en-US" b="1" dirty="0" smtClean="0">
              <a:latin typeface="Book Antiqua" pitchFamily="18" charset="0"/>
              <a:cs typeface="Times New Roman" pitchFamily="18" charset="0"/>
            </a:endParaRPr>
          </a:p>
          <a:p>
            <a:pPr marL="1082675" lvl="2" indent="-533400" eaLnBrk="1" fontAlgn="auto" hangingPunct="1">
              <a:lnSpc>
                <a:spcPct val="50000"/>
              </a:lnSpc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b="1" dirty="0" smtClean="0">
                <a:latin typeface="Book Antiqua" pitchFamily="18" charset="0"/>
                <a:cs typeface="Times New Roman" pitchFamily="18" charset="0"/>
              </a:rPr>
              <a:t>Infection Control Committee.</a:t>
            </a:r>
          </a:p>
          <a:p>
            <a:pPr marL="1082675" lvl="2" indent="-533400" eaLnBrk="1" fontAlgn="auto" hangingPunct="1">
              <a:lnSpc>
                <a:spcPct val="50000"/>
              </a:lnSpc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en-US" b="1" dirty="0" smtClean="0">
              <a:latin typeface="Book Antiqua" pitchFamily="18" charset="0"/>
              <a:cs typeface="Times New Roman" pitchFamily="18" charset="0"/>
            </a:endParaRPr>
          </a:p>
          <a:p>
            <a:pPr marL="1082675" lvl="2" indent="-533400" eaLnBrk="1" fontAlgn="auto" hangingPunct="1">
              <a:lnSpc>
                <a:spcPct val="50000"/>
              </a:lnSpc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b="1" dirty="0" smtClean="0">
                <a:latin typeface="Book Antiqua" pitchFamily="18" charset="0"/>
                <a:cs typeface="Times New Roman" pitchFamily="18" charset="0"/>
              </a:rPr>
              <a:t>Nutrition Committee.</a:t>
            </a:r>
          </a:p>
          <a:p>
            <a:pPr marL="1082675" lvl="2" indent="-533400" eaLnBrk="1" fontAlgn="auto" hangingPunct="1">
              <a:lnSpc>
                <a:spcPct val="50000"/>
              </a:lnSpc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en-US" b="1" dirty="0" smtClean="0">
              <a:solidFill>
                <a:schemeClr val="accent1">
                  <a:lumMod val="75000"/>
                </a:schemeClr>
              </a:solidFill>
              <a:latin typeface="Book Antiqua" pitchFamily="18" charset="0"/>
              <a:cs typeface="Times New Roman" pitchFamily="18" charset="0"/>
            </a:endParaRPr>
          </a:p>
          <a:p>
            <a:pPr marL="1082675" lvl="2" indent="-533400" eaLnBrk="1" fontAlgn="auto" hangingPunct="1">
              <a:lnSpc>
                <a:spcPct val="50000"/>
              </a:lnSpc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25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Book Antiqua" pitchFamily="18" charset="0"/>
                <a:cs typeface="Times New Roman" pitchFamily="18" charset="0"/>
              </a:rPr>
              <a:t>Pharmacy and Therapeutics Committee.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792162"/>
          </a:xfrm>
        </p:spPr>
        <p:txBody>
          <a:bodyPr/>
          <a:lstStyle/>
          <a:p>
            <a:pPr marL="838200" indent="-838200" algn="ctr" eaLnBrk="1" hangingPunct="1"/>
            <a:r>
              <a:rPr lang="en-US" sz="3200" b="1" dirty="0" smtClean="0">
                <a:solidFill>
                  <a:srgbClr val="A50021"/>
                </a:solidFill>
                <a:latin typeface="Book Antiqua" pitchFamily="18" charset="0"/>
                <a:cs typeface="Times New Roman" pitchFamily="18" charset="0"/>
              </a:rPr>
              <a:t>Meetings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295400"/>
            <a:ext cx="8153400" cy="4572000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  <a:buNone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Pharmacy department conducts on a monthly basis (or when necessary) a meeting in order:</a:t>
            </a:r>
          </a:p>
          <a:p>
            <a:pPr algn="ctr" eaLnBrk="1" hangingPunct="1">
              <a:lnSpc>
                <a:spcPct val="50000"/>
              </a:lnSpc>
              <a:buNone/>
            </a:pPr>
            <a:endParaRPr lang="en-US" sz="2200" b="1" dirty="0" smtClean="0">
              <a:latin typeface="Book Antiqua" pitchFamily="18" charset="0"/>
              <a:cs typeface="Times New Roman" pitchFamily="18" charset="0"/>
            </a:endParaRPr>
          </a:p>
          <a:p>
            <a:pPr marL="1325563" lvl="3" indent="-45720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Discuss  issues related to medication ordering,               dispensing, and delivering.</a:t>
            </a:r>
          </a:p>
          <a:p>
            <a:pPr marL="1325563" lvl="3" indent="-45720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Set new Guidelines / Regulations / Goals...</a:t>
            </a:r>
          </a:p>
          <a:p>
            <a:pPr marL="1325563" lvl="3" indent="-45720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Plan activities and assignments</a:t>
            </a:r>
          </a:p>
          <a:p>
            <a:pPr marL="1325563" lvl="3" indent="-45720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Identify areas needing improvement </a:t>
            </a:r>
          </a:p>
          <a:p>
            <a:pPr marL="1325563" lvl="3" indent="-45720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Take new decisions</a:t>
            </a:r>
          </a:p>
        </p:txBody>
      </p:sp>
      <p:pic>
        <p:nvPicPr>
          <p:cNvPr id="4" name="Picture 7" descr="_03u3x2w[1]"/>
          <p:cNvPicPr>
            <a:picLocks noChangeAspect="1" noChangeArrowheads="1"/>
          </p:cNvPicPr>
          <p:nvPr/>
        </p:nvPicPr>
        <p:blipFill>
          <a:blip r:embed="rId2">
            <a:grayscl/>
          </a:blip>
          <a:srcRect/>
          <a:stretch>
            <a:fillRect/>
          </a:stretch>
        </p:blipFill>
        <p:spPr bwMode="auto">
          <a:xfrm>
            <a:off x="7010400" y="5257800"/>
            <a:ext cx="1655762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792162"/>
          </a:xfrm>
        </p:spPr>
        <p:txBody>
          <a:bodyPr/>
          <a:lstStyle/>
          <a:p>
            <a:pPr marL="838200" indent="-838200" algn="ctr" eaLnBrk="1" hangingPunct="1"/>
            <a:r>
              <a:rPr lang="en-US" sz="3200" b="1" dirty="0" smtClean="0">
                <a:solidFill>
                  <a:srgbClr val="A50021"/>
                </a:solidFill>
                <a:latin typeface="Book Antiqua" pitchFamily="18" charset="0"/>
                <a:cs typeface="Times New Roman" pitchFamily="18" charset="0"/>
              </a:rPr>
              <a:t>Continuous Education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295400"/>
            <a:ext cx="8153400" cy="4572000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  <a:buNone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As directed by accreditation, it is a must to prepare a continuous education plan either for pharmacy staff or even other hospital staff. This is achieved through:</a:t>
            </a:r>
          </a:p>
          <a:p>
            <a:pPr algn="ctr" eaLnBrk="1" hangingPunct="1">
              <a:lnSpc>
                <a:spcPct val="50000"/>
              </a:lnSpc>
              <a:buNone/>
            </a:pPr>
            <a:endParaRPr lang="en-US" sz="2200" b="1" dirty="0" smtClean="0">
              <a:latin typeface="Book Antiqua" pitchFamily="18" charset="0"/>
              <a:cs typeface="Times New Roman" pitchFamily="18" charset="0"/>
            </a:endParaRPr>
          </a:p>
          <a:p>
            <a:pPr marL="1325563" lvl="3" indent="-45720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Presentations.</a:t>
            </a:r>
          </a:p>
          <a:p>
            <a:pPr marL="1325563" lvl="3" indent="-45720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Conferences.</a:t>
            </a:r>
          </a:p>
          <a:p>
            <a:pPr marL="1325563" lvl="3" indent="-457200" eaLnBrk="1" hangingPunct="1">
              <a:lnSpc>
                <a:spcPct val="150000"/>
              </a:lnSpc>
              <a:buNone/>
            </a:pPr>
            <a:endParaRPr lang="en-US" sz="2200" b="1" dirty="0" smtClean="0">
              <a:latin typeface="Book Antiqua" pitchFamily="18" charset="0"/>
              <a:cs typeface="Times New Roman" pitchFamily="18" charset="0"/>
            </a:endParaRPr>
          </a:p>
          <a:p>
            <a:pPr marL="1325563" lvl="3" indent="-457200" algn="ctr" eaLnBrk="1" hangingPunct="1">
              <a:lnSpc>
                <a:spcPct val="150000"/>
              </a:lnSpc>
              <a:buNone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Either to present new information or emphasize their own knowledge.</a:t>
            </a:r>
          </a:p>
        </p:txBody>
      </p:sp>
      <p:pic>
        <p:nvPicPr>
          <p:cNvPr id="4" name="Picture 7" descr="_03u3x2w[1]"/>
          <p:cNvPicPr>
            <a:picLocks noChangeAspect="1" noChangeArrowheads="1"/>
          </p:cNvPicPr>
          <p:nvPr/>
        </p:nvPicPr>
        <p:blipFill>
          <a:blip r:embed="rId2">
            <a:grayscl/>
          </a:blip>
          <a:srcRect/>
          <a:stretch>
            <a:fillRect/>
          </a:stretch>
        </p:blipFill>
        <p:spPr bwMode="auto">
          <a:xfrm>
            <a:off x="6934200" y="3352800"/>
            <a:ext cx="1655762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792162"/>
          </a:xfrm>
        </p:spPr>
        <p:txBody>
          <a:bodyPr/>
          <a:lstStyle/>
          <a:p>
            <a:pPr marL="838200" indent="-838200" algn="ctr" eaLnBrk="1" hangingPunct="1"/>
            <a:r>
              <a:rPr lang="en-US" sz="3200" b="1" dirty="0" smtClean="0">
                <a:solidFill>
                  <a:srgbClr val="A50021"/>
                </a:solidFill>
                <a:latin typeface="Book Antiqua" pitchFamily="18" charset="0"/>
                <a:cs typeface="Times New Roman" pitchFamily="18" charset="0"/>
              </a:rPr>
              <a:t>Pharmacy Related Reports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295400"/>
            <a:ext cx="8153400" cy="45720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200" b="1" u="sng" dirty="0" smtClean="0">
                <a:latin typeface="Book Antiqua" pitchFamily="18" charset="0"/>
                <a:cs typeface="Times New Roman" pitchFamily="18" charset="0"/>
              </a:rPr>
              <a:t>Adverse Event Reports: </a:t>
            </a: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written by the nurses or doctors in charge and sent to the pharmacy for further review.</a:t>
            </a:r>
          </a:p>
          <a:p>
            <a:pPr eaLnBrk="1" hangingPunct="1"/>
            <a:endParaRPr lang="en-US" sz="2200" b="1" dirty="0" smtClean="0">
              <a:latin typeface="Book Antiqua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sz="2200" b="1" u="sng" dirty="0" smtClean="0">
                <a:latin typeface="Book Antiqua" pitchFamily="18" charset="0"/>
                <a:cs typeface="Times New Roman" pitchFamily="18" charset="0"/>
              </a:rPr>
              <a:t>Medication Error Reports:</a:t>
            </a:r>
          </a:p>
          <a:p>
            <a:pPr lvl="2" eaLnBrk="1" hangingPunct="1">
              <a:lnSpc>
                <a:spcPct val="150000"/>
              </a:lnSpc>
            </a:pPr>
            <a:r>
              <a:rPr lang="en-US" sz="1600" b="1" dirty="0" smtClean="0">
                <a:latin typeface="Book Antiqua" pitchFamily="18" charset="0"/>
                <a:cs typeface="Times New Roman" pitchFamily="18" charset="0"/>
              </a:rPr>
              <a:t>Incident reports of all pharmacy related mistakes are written by hospital staff and sent to the pharmacy to provide a future prevention plan.</a:t>
            </a:r>
          </a:p>
          <a:p>
            <a:pPr lvl="2" eaLnBrk="1" hangingPunct="1">
              <a:lnSpc>
                <a:spcPct val="150000"/>
              </a:lnSpc>
            </a:pPr>
            <a:r>
              <a:rPr lang="en-US" sz="1600" b="1" dirty="0" smtClean="0">
                <a:latin typeface="Book Antiqua" pitchFamily="18" charset="0"/>
                <a:cs typeface="Times New Roman" pitchFamily="18" charset="0"/>
              </a:rPr>
              <a:t>Miss error Tracking form.</a:t>
            </a:r>
          </a:p>
          <a:p>
            <a:pPr eaLnBrk="1" hangingPunct="1"/>
            <a:endParaRPr lang="en-US" sz="2200" b="1" dirty="0" smtClean="0">
              <a:latin typeface="Book Antiqua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sz="2200" b="1" u="sng" dirty="0" smtClean="0">
                <a:latin typeface="Book Antiqua" pitchFamily="18" charset="0"/>
                <a:cs typeface="Times New Roman" pitchFamily="18" charset="0"/>
              </a:rPr>
              <a:t>Clinical Intervention Reports: </a:t>
            </a: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done on daily basis and discussed among all pharmacists in monthly round tables.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algn="ctr" eaLnBrk="1" hangingPunct="1"/>
            <a:r>
              <a:rPr lang="en-US" sz="2800" b="1" smtClean="0">
                <a:solidFill>
                  <a:srgbClr val="A50021"/>
                </a:solidFill>
                <a:latin typeface="Book Antiqua" pitchFamily="18" charset="0"/>
                <a:cs typeface="Times New Roman" pitchFamily="18" charset="0"/>
              </a:rPr>
              <a:t>Relation with other Departments</a:t>
            </a:r>
          </a:p>
        </p:txBody>
      </p:sp>
      <p:pic>
        <p:nvPicPr>
          <p:cNvPr id="30618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295400"/>
            <a:ext cx="449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6182" name="Rectangle 6"/>
          <p:cNvSpPr>
            <a:spLocks noChangeArrowheads="1"/>
          </p:cNvSpPr>
          <p:nvPr/>
        </p:nvSpPr>
        <p:spPr bwMode="auto">
          <a:xfrm>
            <a:off x="1676400" y="2667000"/>
            <a:ext cx="6934200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200" b="1">
                <a:latin typeface="Book Antiqua" pitchFamily="18" charset="0"/>
              </a:rPr>
              <a:t>Communication with Various Departments</a:t>
            </a:r>
          </a:p>
        </p:txBody>
      </p:sp>
      <p:sp>
        <p:nvSpPr>
          <p:cNvPr id="306183" name="Rectangle 7"/>
          <p:cNvSpPr>
            <a:spLocks noChangeArrowheads="1"/>
          </p:cNvSpPr>
          <p:nvPr/>
        </p:nvSpPr>
        <p:spPr bwMode="auto">
          <a:xfrm>
            <a:off x="1676400" y="3810000"/>
            <a:ext cx="6934200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200" b="1">
                <a:latin typeface="Book Antiqua" pitchFamily="18" charset="0"/>
              </a:rPr>
              <a:t>Faster Collaboration and Decision making</a:t>
            </a:r>
          </a:p>
        </p:txBody>
      </p:sp>
      <p:sp>
        <p:nvSpPr>
          <p:cNvPr id="306184" name="Rectangle 8"/>
          <p:cNvSpPr>
            <a:spLocks noChangeArrowheads="1"/>
          </p:cNvSpPr>
          <p:nvPr/>
        </p:nvSpPr>
        <p:spPr bwMode="auto">
          <a:xfrm>
            <a:off x="1676400" y="4953000"/>
            <a:ext cx="6934200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200" b="1">
                <a:latin typeface="Book Antiqua" pitchFamily="18" charset="0"/>
              </a:rPr>
              <a:t>Sharing Documents and Information</a:t>
            </a:r>
          </a:p>
        </p:txBody>
      </p:sp>
      <p:sp>
        <p:nvSpPr>
          <p:cNvPr id="28679" name="Line 9"/>
          <p:cNvSpPr>
            <a:spLocks noChangeShapeType="1"/>
          </p:cNvSpPr>
          <p:nvPr/>
        </p:nvSpPr>
        <p:spPr bwMode="auto">
          <a:xfrm>
            <a:off x="990600" y="2209800"/>
            <a:ext cx="0" cy="3124200"/>
          </a:xfrm>
          <a:prstGeom prst="line">
            <a:avLst/>
          </a:prstGeom>
          <a:noFill/>
          <a:ln w="476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0" name="Line 10"/>
          <p:cNvSpPr>
            <a:spLocks noChangeShapeType="1"/>
          </p:cNvSpPr>
          <p:nvPr/>
        </p:nvSpPr>
        <p:spPr bwMode="auto">
          <a:xfrm>
            <a:off x="990600" y="5334000"/>
            <a:ext cx="685800" cy="0"/>
          </a:xfrm>
          <a:prstGeom prst="line">
            <a:avLst/>
          </a:prstGeom>
          <a:noFill/>
          <a:ln w="476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1" name="Line 11"/>
          <p:cNvSpPr>
            <a:spLocks noChangeShapeType="1"/>
          </p:cNvSpPr>
          <p:nvPr/>
        </p:nvSpPr>
        <p:spPr bwMode="auto">
          <a:xfrm>
            <a:off x="990600" y="2971800"/>
            <a:ext cx="685800" cy="0"/>
          </a:xfrm>
          <a:prstGeom prst="line">
            <a:avLst/>
          </a:prstGeom>
          <a:noFill/>
          <a:ln w="476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2" name="Line 12"/>
          <p:cNvSpPr>
            <a:spLocks noChangeShapeType="1"/>
          </p:cNvSpPr>
          <p:nvPr/>
        </p:nvSpPr>
        <p:spPr bwMode="auto">
          <a:xfrm>
            <a:off x="990600" y="4114800"/>
            <a:ext cx="685800" cy="0"/>
          </a:xfrm>
          <a:prstGeom prst="line">
            <a:avLst/>
          </a:prstGeom>
          <a:noFill/>
          <a:ln w="476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56356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A50021"/>
                </a:solidFill>
                <a:latin typeface="Book Antiqua" pitchFamily="18" charset="0"/>
                <a:cs typeface="Times New Roman" pitchFamily="18" charset="0"/>
              </a:rPr>
              <a:t>Drug Management</a:t>
            </a:r>
            <a:r>
              <a:rPr lang="en-US" sz="2800" dirty="0">
                <a:solidFill>
                  <a:srgbClr val="A50021"/>
                </a:solidFill>
                <a:latin typeface="Book Antiqua" pitchFamily="18" charset="0"/>
              </a:rPr>
              <a:t>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600200"/>
            <a:ext cx="8229600" cy="2514600"/>
          </a:xfrm>
        </p:spPr>
        <p:txBody>
          <a:bodyPr/>
          <a:lstStyle/>
          <a:p>
            <a:pPr marL="533400" indent="-533400" algn="ctr" eaLnBrk="1" hangingPunct="1">
              <a:lnSpc>
                <a:spcPct val="150000"/>
              </a:lnSpc>
              <a:buNone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Drug management </a:t>
            </a:r>
            <a:r>
              <a:rPr lang="en-US" sz="2200" b="1" u="sng" dirty="0" smtClean="0">
                <a:solidFill>
                  <a:srgbClr val="FF3399"/>
                </a:solidFill>
                <a:latin typeface="Book Antiqua" pitchFamily="18" charset="0"/>
                <a:cs typeface="Times New Roman" pitchFamily="18" charset="0"/>
              </a:rPr>
              <a:t>is very important</a:t>
            </a: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 because it ensures that the </a:t>
            </a:r>
            <a:r>
              <a:rPr lang="en-US" sz="2200" b="1" dirty="0" smtClean="0">
                <a:solidFill>
                  <a:srgbClr val="CC3300"/>
                </a:solidFill>
                <a:latin typeface="Book Antiqua" pitchFamily="18" charset="0"/>
                <a:cs typeface="Times New Roman" pitchFamily="18" charset="0"/>
              </a:rPr>
              <a:t>RIGHT DRUG</a:t>
            </a: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 of </a:t>
            </a:r>
            <a:r>
              <a:rPr lang="en-US" sz="2200" b="1" dirty="0" smtClean="0">
                <a:solidFill>
                  <a:srgbClr val="CC3300"/>
                </a:solidFill>
                <a:latin typeface="Book Antiqua" pitchFamily="18" charset="0"/>
                <a:cs typeface="Times New Roman" pitchFamily="18" charset="0"/>
              </a:rPr>
              <a:t>GOOD QUALITY</a:t>
            </a: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 is available when needed for a patient.</a:t>
            </a:r>
          </a:p>
          <a:p>
            <a:pPr marL="533400" indent="-533400" algn="ctr" eaLnBrk="1" hangingPunct="1">
              <a:lnSpc>
                <a:spcPct val="90000"/>
              </a:lnSpc>
              <a:buNone/>
            </a:pPr>
            <a:endParaRPr lang="en-US" sz="2200" b="1" u="sng" dirty="0" smtClean="0">
              <a:latin typeface="Book Antiqua" pitchFamily="18" charset="0"/>
              <a:cs typeface="Times New Roman" pitchFamily="18" charset="0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endParaRPr lang="en-US" sz="2200" b="1" dirty="0" smtClean="0"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310276" name="Rectangle 4"/>
          <p:cNvSpPr>
            <a:spLocks noChangeArrowheads="1"/>
          </p:cNvSpPr>
          <p:nvPr/>
        </p:nvSpPr>
        <p:spPr bwMode="auto">
          <a:xfrm>
            <a:off x="1447800" y="3962400"/>
            <a:ext cx="2743200" cy="457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400" b="1" dirty="0">
                <a:latin typeface="Book Antiqua" pitchFamily="18" charset="0"/>
              </a:rPr>
              <a:t>Drug Selection</a:t>
            </a:r>
          </a:p>
        </p:txBody>
      </p:sp>
      <p:sp>
        <p:nvSpPr>
          <p:cNvPr id="310277" name="Rectangle 5"/>
          <p:cNvSpPr>
            <a:spLocks noChangeArrowheads="1"/>
          </p:cNvSpPr>
          <p:nvPr/>
        </p:nvSpPr>
        <p:spPr bwMode="auto">
          <a:xfrm>
            <a:off x="4572000" y="5334000"/>
            <a:ext cx="2743200" cy="457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400" b="1" dirty="0">
                <a:latin typeface="Book Antiqua" pitchFamily="18" charset="0"/>
              </a:rPr>
              <a:t>Drug Dispensing</a:t>
            </a:r>
          </a:p>
        </p:txBody>
      </p:sp>
      <p:sp>
        <p:nvSpPr>
          <p:cNvPr id="310278" name="Rectangle 6"/>
          <p:cNvSpPr>
            <a:spLocks noChangeArrowheads="1"/>
          </p:cNvSpPr>
          <p:nvPr/>
        </p:nvSpPr>
        <p:spPr bwMode="auto">
          <a:xfrm>
            <a:off x="4572000" y="3962400"/>
            <a:ext cx="2743200" cy="457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400" b="1" dirty="0">
                <a:latin typeface="Book Antiqua" pitchFamily="18" charset="0"/>
              </a:rPr>
              <a:t>Drug Receiving</a:t>
            </a:r>
          </a:p>
        </p:txBody>
      </p:sp>
      <p:sp>
        <p:nvSpPr>
          <p:cNvPr id="310279" name="Rectangle 7"/>
          <p:cNvSpPr>
            <a:spLocks noChangeArrowheads="1"/>
          </p:cNvSpPr>
          <p:nvPr/>
        </p:nvSpPr>
        <p:spPr bwMode="auto">
          <a:xfrm>
            <a:off x="1447800" y="5334000"/>
            <a:ext cx="2743200" cy="457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400" b="1" dirty="0">
                <a:latin typeface="Book Antiqua" pitchFamily="18" charset="0"/>
              </a:rPr>
              <a:t>Drug Procurement</a:t>
            </a:r>
          </a:p>
        </p:txBody>
      </p:sp>
      <p:sp>
        <p:nvSpPr>
          <p:cNvPr id="310280" name="Rectangle 8"/>
          <p:cNvSpPr>
            <a:spLocks noChangeArrowheads="1"/>
          </p:cNvSpPr>
          <p:nvPr/>
        </p:nvSpPr>
        <p:spPr bwMode="auto">
          <a:xfrm>
            <a:off x="2895600" y="4648200"/>
            <a:ext cx="2743200" cy="457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400" b="1" dirty="0">
                <a:latin typeface="Book Antiqua" pitchFamily="18" charset="0"/>
              </a:rPr>
              <a:t>Drug Storage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325563"/>
          </a:xfrm>
        </p:spPr>
        <p:txBody>
          <a:bodyPr/>
          <a:lstStyle/>
          <a:p>
            <a:pPr algn="ctr" eaLnBrk="1" hangingPunct="1"/>
            <a:r>
              <a:rPr lang="en-US" sz="2800" b="1" dirty="0" smtClean="0">
                <a:solidFill>
                  <a:srgbClr val="A50021"/>
                </a:solidFill>
                <a:latin typeface="Book Antiqua" pitchFamily="18" charset="0"/>
                <a:cs typeface="Times New Roman" pitchFamily="18" charset="0"/>
              </a:rPr>
              <a:t>Pharmacy Mission </a:t>
            </a:r>
            <a:r>
              <a:rPr lang="en-US" sz="2400" b="1" dirty="0" smtClean="0">
                <a:solidFill>
                  <a:srgbClr val="A50021"/>
                </a:solidFill>
                <a:latin typeface="Book Antiqua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rgbClr val="A50021"/>
                </a:solidFill>
                <a:latin typeface="Book Antiqua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Our mission is to provide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quarter" idx="1"/>
          </p:nvPr>
        </p:nvGraphicFramePr>
        <p:xfrm>
          <a:off x="609600" y="17526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676400"/>
            <a:ext cx="8229600" cy="3916363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The pharmacy department at RHUH adopts the </a:t>
            </a:r>
            <a:r>
              <a:rPr lang="en-US" sz="2200" b="1" u="sng" dirty="0" smtClean="0">
                <a:solidFill>
                  <a:srgbClr val="FF3399"/>
                </a:solidFill>
                <a:latin typeface="Book Antiqua" pitchFamily="18" charset="0"/>
                <a:cs typeface="Times New Roman" pitchFamily="18" charset="0"/>
              </a:rPr>
              <a:t>Hospital Drug Formulary System.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en-US" sz="2200" b="1" u="sng" dirty="0" smtClean="0">
              <a:solidFill>
                <a:srgbClr val="FF3399"/>
              </a:solidFill>
              <a:latin typeface="Book Antiqua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None/>
            </a:pPr>
            <a:endParaRPr lang="en-US" sz="2200" b="1" dirty="0" smtClean="0">
              <a:latin typeface="Book Antiqua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endParaRPr lang="en-US" sz="2200" b="1" dirty="0" smtClean="0">
              <a:latin typeface="Book Antiqua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The pharmacy has the right to dispense formulary drugs regardless of the physician order (generic or brand).</a:t>
            </a:r>
          </a:p>
        </p:txBody>
      </p:sp>
      <p:sp>
        <p:nvSpPr>
          <p:cNvPr id="311301" name="Rectangle 5"/>
          <p:cNvSpPr>
            <a:spLocks noChangeArrowheads="1"/>
          </p:cNvSpPr>
          <p:nvPr/>
        </p:nvSpPr>
        <p:spPr bwMode="auto">
          <a:xfrm>
            <a:off x="2590800" y="533400"/>
            <a:ext cx="3352800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600" b="1" dirty="0">
                <a:latin typeface="Book Antiqua" pitchFamily="18" charset="0"/>
              </a:rPr>
              <a:t>Drug Selection</a:t>
            </a:r>
          </a:p>
        </p:txBody>
      </p:sp>
      <p:sp>
        <p:nvSpPr>
          <p:cNvPr id="311303" name="Rectangle 7"/>
          <p:cNvSpPr>
            <a:spLocks noChangeArrowheads="1"/>
          </p:cNvSpPr>
          <p:nvPr/>
        </p:nvSpPr>
        <p:spPr bwMode="auto">
          <a:xfrm>
            <a:off x="1981200" y="2971800"/>
            <a:ext cx="5867400" cy="990600"/>
          </a:xfrm>
          <a:prstGeom prst="rect">
            <a:avLst/>
          </a:prstGeom>
          <a:ln w="38100" cmpd="dbl"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400" b="1">
                <a:latin typeface="Book Antiqua" pitchFamily="18" charset="0"/>
              </a:rPr>
              <a:t>List of all medications approved by the </a:t>
            </a:r>
          </a:p>
          <a:p>
            <a:pPr algn="ctr"/>
            <a:r>
              <a:rPr lang="en-US" sz="2400" b="1">
                <a:latin typeface="Book Antiqua" pitchFamily="18" charset="0"/>
              </a:rPr>
              <a:t>P &amp;T Committee</a:t>
            </a:r>
          </a:p>
        </p:txBody>
      </p:sp>
      <p:sp>
        <p:nvSpPr>
          <p:cNvPr id="30725" name="AutoShape 8"/>
          <p:cNvSpPr>
            <a:spLocks noChangeArrowheads="1"/>
          </p:cNvSpPr>
          <p:nvPr/>
        </p:nvSpPr>
        <p:spPr bwMode="auto">
          <a:xfrm rot="5400000">
            <a:off x="1066800" y="2971800"/>
            <a:ext cx="685800" cy="685800"/>
          </a:xfrm>
          <a:custGeom>
            <a:avLst/>
            <a:gdLst>
              <a:gd name="T0" fmla="*/ 32603862 w 21600"/>
              <a:gd name="T1" fmla="*/ 0 h 21600"/>
              <a:gd name="T2" fmla="*/ 26496350 w 21600"/>
              <a:gd name="T3" fmla="*/ 10814897 h 21600"/>
              <a:gd name="T4" fmla="*/ 15573459 w 21600"/>
              <a:gd name="T5" fmla="*/ 18400252 h 21600"/>
              <a:gd name="T6" fmla="*/ 0 w 21600"/>
              <a:gd name="T7" fmla="*/ 22641596 h 21600"/>
              <a:gd name="T8" fmla="*/ 15573459 w 21600"/>
              <a:gd name="T9" fmla="*/ 26881666 h 21600"/>
              <a:gd name="T10" fmla="*/ 25578817 w 21600"/>
              <a:gd name="T11" fmla="*/ 24711237 h 21600"/>
              <a:gd name="T12" fmla="*/ 35584170 w 21600"/>
              <a:gd name="T13" fmla="*/ 17763065 h 21600"/>
              <a:gd name="T14" fmla="*/ 38709597 w 21600"/>
              <a:gd name="T15" fmla="*/ 10814897 h 216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4242 w 21600"/>
              <a:gd name="T25" fmla="*/ 16529 h 21600"/>
              <a:gd name="T26" fmla="*/ 19856 w 21600"/>
              <a:gd name="T27" fmla="*/ 19856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8193" y="0"/>
                </a:moveTo>
                <a:lnTo>
                  <a:pt x="14785" y="8690"/>
                </a:lnTo>
                <a:lnTo>
                  <a:pt x="16529" y="8690"/>
                </a:lnTo>
                <a:lnTo>
                  <a:pt x="16529" y="16529"/>
                </a:lnTo>
                <a:lnTo>
                  <a:pt x="8690" y="16529"/>
                </a:lnTo>
                <a:lnTo>
                  <a:pt x="8690" y="14785"/>
                </a:lnTo>
                <a:lnTo>
                  <a:pt x="0" y="18193"/>
                </a:lnTo>
                <a:lnTo>
                  <a:pt x="8690" y="21600"/>
                </a:lnTo>
                <a:lnTo>
                  <a:pt x="8690" y="19856"/>
                </a:lnTo>
                <a:lnTo>
                  <a:pt x="19856" y="19856"/>
                </a:lnTo>
                <a:lnTo>
                  <a:pt x="19856" y="8690"/>
                </a:lnTo>
                <a:lnTo>
                  <a:pt x="21600" y="8690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  <a:buNone/>
            </a:pPr>
            <a:r>
              <a:rPr lang="en-US" sz="2400" b="1" dirty="0" smtClean="0">
                <a:latin typeface="Book Antiqua" pitchFamily="18" charset="0"/>
                <a:cs typeface="Times New Roman" pitchFamily="18" charset="0"/>
              </a:rPr>
              <a:t>There is a criteria for selecting drug products’ manufacturers and suppliers to ensure high quality of drug products.</a:t>
            </a:r>
          </a:p>
          <a:p>
            <a:pPr eaLnBrk="1" hangingPunct="1">
              <a:lnSpc>
                <a:spcPct val="50000"/>
              </a:lnSpc>
              <a:buFont typeface="Wingdings" pitchFamily="2" charset="2"/>
              <a:buChar char="6"/>
            </a:pPr>
            <a:endParaRPr lang="en-US" sz="2400" b="1" dirty="0" smtClean="0">
              <a:latin typeface="Book Antiqua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q"/>
            </a:pPr>
            <a:endParaRPr lang="en-US" sz="2400" b="1" dirty="0" smtClean="0">
              <a:latin typeface="Book Antiqua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endParaRPr lang="en-US" sz="2400" b="1" dirty="0" smtClean="0">
              <a:latin typeface="Book Antiqua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q"/>
            </a:pPr>
            <a:endParaRPr lang="en-US" sz="2400" b="1" dirty="0" smtClean="0"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667000" y="609600"/>
            <a:ext cx="3352800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600" b="1" dirty="0">
                <a:latin typeface="Book Antiqua" pitchFamily="18" charset="0"/>
              </a:rPr>
              <a:t>Drug Selection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2514600" y="4267200"/>
            <a:ext cx="4419600" cy="1143000"/>
          </a:xfrm>
          <a:prstGeom prst="rect">
            <a:avLst/>
          </a:prstGeom>
          <a:ln w="50800" cmpd="thickThin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Technical Evaluation 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752600"/>
            <a:ext cx="8153400" cy="4525963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400" b="1" dirty="0" smtClean="0">
                <a:latin typeface="Book Antiqua" pitchFamily="18" charset="0"/>
                <a:cs typeface="Times New Roman" pitchFamily="18" charset="0"/>
              </a:rPr>
              <a:t>Selected medications are purchased in the right quantities to ensure that patients are more likely to receive necessary drugs on time.</a:t>
            </a:r>
          </a:p>
          <a:p>
            <a:pPr eaLnBrk="1" hangingPunct="1"/>
            <a:endParaRPr lang="en-US" sz="2400" b="1" dirty="0" smtClean="0">
              <a:latin typeface="Book Antiqua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sz="2400" b="1" dirty="0" smtClean="0">
                <a:latin typeface="Book Antiqua" pitchFamily="18" charset="0"/>
                <a:cs typeface="Times New Roman" pitchFamily="18" charset="0"/>
              </a:rPr>
              <a:t>In case of any shortage, the pharmacy informs the entire staff via intranet and tries to provide an appropriate alternative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en-US" sz="2400" b="1" dirty="0" smtClean="0">
              <a:latin typeface="Book Antiqua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en-US" sz="2400" b="1" dirty="0" smtClean="0">
              <a:latin typeface="Book Antiqua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endParaRPr lang="en-US" sz="2400" b="1" dirty="0" smtClean="0">
              <a:latin typeface="Book Antiqua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en-US" sz="2400" b="1" dirty="0" smtClean="0">
              <a:latin typeface="Book Antiqua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endParaRPr lang="en-US" sz="2400" b="1" dirty="0" smtClean="0"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895600" y="762000"/>
            <a:ext cx="3352800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600" b="1" dirty="0" smtClean="0">
                <a:latin typeface="Book Antiqua" pitchFamily="18" charset="0"/>
              </a:rPr>
              <a:t>Drug Procurement</a:t>
            </a:r>
            <a:endParaRPr lang="en-US" sz="2600" b="1" dirty="0">
              <a:latin typeface="Book Antiqua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447800"/>
            <a:ext cx="8001000" cy="4572000"/>
          </a:xfr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/>
          <a:lstStyle/>
          <a:p>
            <a:pPr marL="533400" indent="-533400" algn="ctr" eaLnBrk="1" hangingPunct="1">
              <a:lnSpc>
                <a:spcPct val="90000"/>
              </a:lnSpc>
              <a:buNone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Medications are stored under proper conditions of: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endParaRPr lang="en-US" sz="2200" b="1" dirty="0" smtClean="0">
              <a:latin typeface="Book Antiqua" pitchFamily="18" charset="0"/>
              <a:cs typeface="Times New Roman" pitchFamily="18" charset="0"/>
            </a:endParaRP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solidFill>
                  <a:srgbClr val="CC3300"/>
                </a:solidFill>
                <a:latin typeface="Book Antiqua" pitchFamily="18" charset="0"/>
                <a:cs typeface="Times New Roman" pitchFamily="18" charset="0"/>
              </a:rPr>
              <a:t>Temperature </a:t>
            </a:r>
          </a:p>
          <a:p>
            <a:pPr marL="533400" indent="-533400" eaLnBrk="1" hangingPunct="1">
              <a:lnSpc>
                <a:spcPct val="150000"/>
              </a:lnSpc>
              <a:buNone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		- Refrigerators’ temperature is monitored daily.</a:t>
            </a:r>
          </a:p>
          <a:p>
            <a:pPr marL="533400" indent="-533400" eaLnBrk="1" hangingPunct="1">
              <a:lnSpc>
                <a:spcPct val="150000"/>
              </a:lnSpc>
              <a:buNone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		- </a:t>
            </a:r>
            <a:r>
              <a:rPr lang="en-US" sz="2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  <a:cs typeface="Times New Roman" pitchFamily="18" charset="0"/>
              </a:rPr>
              <a:t>Refrigerate stamp</a:t>
            </a: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.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200" b="1" dirty="0" smtClean="0">
              <a:latin typeface="Book Antiqua" pitchFamily="18" charset="0"/>
              <a:cs typeface="Times New Roman" pitchFamily="18" charset="0"/>
            </a:endParaRP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 startAt="2"/>
            </a:pPr>
            <a:r>
              <a:rPr lang="en-US" sz="2200" b="1" dirty="0" smtClean="0">
                <a:solidFill>
                  <a:srgbClr val="CC3300"/>
                </a:solidFill>
                <a:latin typeface="Book Antiqua" pitchFamily="18" charset="0"/>
                <a:cs typeface="Times New Roman" pitchFamily="18" charset="0"/>
              </a:rPr>
              <a:t>Light</a:t>
            </a: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 </a:t>
            </a:r>
          </a:p>
          <a:p>
            <a:pPr marL="533400" indent="-533400" eaLnBrk="1" hangingPunct="1">
              <a:lnSpc>
                <a:spcPct val="150000"/>
              </a:lnSpc>
              <a:buNone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		- Special warning is given to the hospital units: </a:t>
            </a:r>
          </a:p>
          <a:p>
            <a:pPr marL="533400" indent="-533400" eaLnBrk="1" hangingPunct="1">
              <a:lnSpc>
                <a:spcPct val="150000"/>
              </a:lnSpc>
              <a:buNone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	</a:t>
            </a:r>
            <a:r>
              <a:rPr lang="en-US" sz="2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  <a:cs typeface="Times New Roman" pitchFamily="18" charset="0"/>
              </a:rPr>
              <a:t>	“Do not remove drugs from their original containers”.</a:t>
            </a:r>
            <a:endParaRPr lang="en-US" sz="2200" b="1" dirty="0" smtClean="0"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971800" y="533400"/>
            <a:ext cx="3352800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600" b="1" dirty="0" smtClean="0">
                <a:latin typeface="Book Antiqua" pitchFamily="18" charset="0"/>
              </a:rPr>
              <a:t>Drug Storage</a:t>
            </a:r>
            <a:endParaRPr lang="en-US" sz="2600" b="1" dirty="0">
              <a:latin typeface="Book Antiqua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447800"/>
            <a:ext cx="8077200" cy="45720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Cytotoxic drugs are stored separately with a special warning label.</a:t>
            </a:r>
          </a:p>
          <a:p>
            <a:pPr eaLnBrk="1" hangingPunct="1">
              <a:lnSpc>
                <a:spcPct val="50000"/>
              </a:lnSpc>
              <a:buFontTx/>
              <a:buNone/>
            </a:pPr>
            <a:endParaRPr lang="en-US" sz="2200" b="1" dirty="0" smtClean="0">
              <a:latin typeface="Book Antiqua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Controlled drugs are stored under lock with access limited to pharmacists in charge..</a:t>
            </a:r>
          </a:p>
          <a:p>
            <a:pPr eaLnBrk="1" hangingPunct="1">
              <a:lnSpc>
                <a:spcPct val="50000"/>
              </a:lnSpc>
            </a:pPr>
            <a:endParaRPr lang="en-US" sz="2200" b="1" dirty="0" smtClean="0">
              <a:latin typeface="Book Antiqua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Expired drugs are identified with an </a:t>
            </a:r>
            <a:r>
              <a:rPr lang="en-US" sz="2200" b="1" u="sng" dirty="0" smtClean="0">
                <a:solidFill>
                  <a:srgbClr val="CC9900"/>
                </a:solidFill>
                <a:latin typeface="Book Antiqua" pitchFamily="18" charset="0"/>
                <a:cs typeface="Times New Roman" pitchFamily="18" charset="0"/>
              </a:rPr>
              <a:t>orange label</a:t>
            </a: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 and segregated for disposal according to the safety policy of the hospital. </a:t>
            </a:r>
          </a:p>
          <a:p>
            <a:pPr eaLnBrk="1" hangingPunct="1">
              <a:lnSpc>
                <a:spcPct val="150000"/>
              </a:lnSpc>
            </a:pPr>
            <a:endParaRPr lang="en-US" sz="2200" b="1" dirty="0" smtClean="0">
              <a:latin typeface="Book Antiqua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endParaRPr lang="en-US" sz="2200" b="1" dirty="0" smtClean="0"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971800" y="533400"/>
            <a:ext cx="3352800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600" b="1" dirty="0" smtClean="0">
                <a:latin typeface="Book Antiqua" pitchFamily="18" charset="0"/>
              </a:rPr>
              <a:t>Drug Storage</a:t>
            </a:r>
            <a:endParaRPr lang="en-US" sz="2600" b="1" dirty="0">
              <a:latin typeface="Book Antiqua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676400"/>
            <a:ext cx="4191000" cy="4525963"/>
          </a:xfrm>
        </p:spPr>
        <p:txBody>
          <a:bodyPr>
            <a:normAutofit/>
          </a:bodyPr>
          <a:lstStyle/>
          <a:p>
            <a:pPr marL="274320" indent="-274320" algn="ctr" eaLnBrk="1" fontAlgn="auto" hangingPunct="1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	All </a:t>
            </a:r>
            <a:r>
              <a:rPr lang="en-US" sz="2200" b="1" dirty="0">
                <a:latin typeface="Book Antiqua" pitchFamily="18" charset="0"/>
                <a:cs typeface="Times New Roman" pitchFamily="18" charset="0"/>
              </a:rPr>
              <a:t>stocks of medications available in the pharmacy as well as on hospital floors are inspected </a:t>
            </a:r>
            <a:r>
              <a:rPr lang="en-US" sz="2200" b="1" u="sng" dirty="0">
                <a:solidFill>
                  <a:srgbClr val="FF3399"/>
                </a:solidFill>
                <a:latin typeface="Book Antiqua" pitchFamily="18" charset="0"/>
                <a:cs typeface="Times New Roman" pitchFamily="18" charset="0"/>
              </a:rPr>
              <a:t>monthly </a:t>
            </a:r>
            <a:r>
              <a:rPr lang="en-US" sz="2200" b="1" dirty="0">
                <a:latin typeface="Book Antiqua" pitchFamily="18" charset="0"/>
                <a:cs typeface="Times New Roman" pitchFamily="18" charset="0"/>
              </a:rPr>
              <a:t>to ensure the absence of outdated unusable or mislabeled drugs.</a:t>
            </a:r>
          </a:p>
          <a:p>
            <a:pPr marL="274320" indent="-274320" algn="ctr" eaLnBrk="1" fontAlgn="auto" hangingPunct="1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endParaRPr lang="en-US" sz="2200" b="1" dirty="0">
              <a:latin typeface="Book Antiqua" pitchFamily="18" charset="0"/>
              <a:cs typeface="Times New Roman" pitchFamily="18" charset="0"/>
            </a:endParaRPr>
          </a:p>
        </p:txBody>
      </p:sp>
      <p:pic>
        <p:nvPicPr>
          <p:cNvPr id="31642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0" y="1828800"/>
            <a:ext cx="3228975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971800" y="533400"/>
            <a:ext cx="3352800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600" b="1" dirty="0" smtClean="0">
                <a:latin typeface="Book Antiqua" pitchFamily="18" charset="0"/>
              </a:rPr>
              <a:t>Drug Storage</a:t>
            </a:r>
            <a:endParaRPr lang="en-US" sz="2600" b="1" dirty="0">
              <a:latin typeface="Book Antiqua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38200" y="1676400"/>
            <a:ext cx="7239000" cy="4525963"/>
          </a:xfrm>
        </p:spPr>
        <p:txBody>
          <a:bodyPr>
            <a:normAutofit/>
          </a:bodyPr>
          <a:lstStyle/>
          <a:p>
            <a:pPr marL="274320" indent="-274320" algn="ctr" eaLnBrk="1" fontAlgn="auto" hangingPunct="1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	Floor Stock Inspection includes the following: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defRPr/>
            </a:pPr>
            <a:endParaRPr lang="en-US" sz="2200" b="1" dirty="0" smtClean="0">
              <a:latin typeface="Book Antiqua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defRPr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Area for preparing medications.</a:t>
            </a:r>
          </a:p>
          <a:p>
            <a:pPr marL="274320" indent="-274320" eaLnBrk="1" fontAlgn="auto" hangingPunct="1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defRPr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Floor stock medications.</a:t>
            </a:r>
          </a:p>
          <a:p>
            <a:pPr marL="274320" indent="-274320" eaLnBrk="1" fontAlgn="auto" hangingPunct="1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defRPr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Patient Medications: Quantity and Expiry Date.</a:t>
            </a:r>
          </a:p>
          <a:p>
            <a:pPr marL="274320" indent="-274320" eaLnBrk="1" fontAlgn="auto" hangingPunct="1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defRPr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Controlled Substances.</a:t>
            </a:r>
          </a:p>
          <a:p>
            <a:pPr marL="274320" indent="-274320" eaLnBrk="1" fontAlgn="auto" hangingPunct="1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defRPr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Refrigerated Drugs.</a:t>
            </a:r>
          </a:p>
          <a:p>
            <a:pPr marL="274320" indent="-274320" eaLnBrk="1" fontAlgn="auto" hangingPunct="1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defRPr/>
            </a:pPr>
            <a:endParaRPr lang="en-US" sz="2200" b="1" dirty="0" smtClean="0">
              <a:latin typeface="Book Antiqua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defRPr/>
            </a:pPr>
            <a:endParaRPr lang="en-US" sz="2200" b="1" dirty="0" smtClean="0">
              <a:latin typeface="Book Antiqua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en-US" sz="2200" b="1" dirty="0">
              <a:latin typeface="Book Antiqua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endParaRPr lang="en-US" sz="2200" b="1" dirty="0"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971800" y="533400"/>
            <a:ext cx="3352800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600" b="1" dirty="0" smtClean="0">
                <a:latin typeface="Book Antiqua" pitchFamily="18" charset="0"/>
              </a:rPr>
              <a:t>Drug Storage</a:t>
            </a:r>
            <a:endParaRPr lang="en-US" sz="2600" b="1" dirty="0">
              <a:latin typeface="Book Antiqua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38200" y="1905000"/>
            <a:ext cx="7772400" cy="45720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400" b="1" dirty="0" smtClean="0">
                <a:latin typeface="Book Antiqua" pitchFamily="18" charset="0"/>
                <a:cs typeface="Times New Roman" pitchFamily="18" charset="0"/>
              </a:rPr>
              <a:t>Dispensing of medications is done using the </a:t>
            </a:r>
            <a:r>
              <a:rPr lang="en-US" sz="2400" b="1" u="sng" dirty="0" smtClean="0">
                <a:solidFill>
                  <a:srgbClr val="FF3399"/>
                </a:solidFill>
                <a:latin typeface="Book Antiqua" pitchFamily="18" charset="0"/>
                <a:cs typeface="Times New Roman" pitchFamily="18" charset="0"/>
              </a:rPr>
              <a:t>unit dose drug </a:t>
            </a:r>
            <a:r>
              <a:rPr lang="en-US" sz="2400" b="1" dirty="0" smtClean="0">
                <a:latin typeface="Book Antiqua" pitchFamily="18" charset="0"/>
                <a:cs typeface="Times New Roman" pitchFamily="18" charset="0"/>
              </a:rPr>
              <a:t>distribution system.</a:t>
            </a:r>
          </a:p>
          <a:p>
            <a:pPr eaLnBrk="1" hangingPunct="1">
              <a:lnSpc>
                <a:spcPct val="50000"/>
              </a:lnSpc>
            </a:pPr>
            <a:endParaRPr lang="en-US" sz="2400" b="1" dirty="0" smtClean="0">
              <a:latin typeface="Book Antiqua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sz="2400" b="1" dirty="0" smtClean="0">
                <a:latin typeface="Book Antiqua" pitchFamily="18" charset="0"/>
                <a:cs typeface="Times New Roman" pitchFamily="18" charset="0"/>
              </a:rPr>
              <a:t>Dispensed medications are supplied in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2400" b="1" dirty="0" smtClean="0">
                <a:latin typeface="Book Antiqua" pitchFamily="18" charset="0"/>
                <a:cs typeface="Times New Roman" pitchFamily="18" charset="0"/>
              </a:rPr>
              <a:t>	quantities that meet 24 hrs needs of patients.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q"/>
            </a:pPr>
            <a:endParaRPr lang="en-US" sz="2400" b="1" dirty="0" smtClean="0">
              <a:latin typeface="Book Antiqua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endParaRPr lang="en-US" sz="2400" dirty="0" smtClean="0">
              <a:latin typeface="Book Antiqua" pitchFamily="18" charset="0"/>
              <a:cs typeface="Times New Roman" pitchFamily="18" charset="0"/>
            </a:endParaRPr>
          </a:p>
        </p:txBody>
      </p:sp>
      <p:pic>
        <p:nvPicPr>
          <p:cNvPr id="319492" name="Picture 4" descr="capsul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1400" y="5029200"/>
            <a:ext cx="135731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971800" y="685800"/>
            <a:ext cx="3352800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600" b="1" dirty="0" smtClean="0">
                <a:latin typeface="Book Antiqua" pitchFamily="18" charset="0"/>
              </a:rPr>
              <a:t>Drug Dispensing</a:t>
            </a:r>
            <a:endParaRPr lang="en-US" sz="2600" b="1" dirty="0">
              <a:latin typeface="Book Antiqua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Punched Tape 5"/>
          <p:cNvSpPr/>
          <p:nvPr/>
        </p:nvSpPr>
        <p:spPr>
          <a:xfrm>
            <a:off x="1600200" y="2057400"/>
            <a:ext cx="6400800" cy="236220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smtClean="0">
                <a:latin typeface="Book Antiqua" pitchFamily="18" charset="0"/>
              </a:rPr>
              <a:t>Other Pharmacy Services</a:t>
            </a:r>
            <a:endParaRPr lang="en-US" sz="3500" b="1" dirty="0">
              <a:latin typeface="Book Antiqua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932738" cy="452596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q"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Cancer patients are susceptible to infection hence aseptic technique  in preparation is </a:t>
            </a:r>
            <a:r>
              <a:rPr lang="en-US" sz="2200" b="1" u="sng" dirty="0" smtClean="0">
                <a:solidFill>
                  <a:srgbClr val="FF3399"/>
                </a:solidFill>
                <a:latin typeface="Book Antiqua" pitchFamily="18" charset="0"/>
                <a:cs typeface="Times New Roman" pitchFamily="18" charset="0"/>
              </a:rPr>
              <a:t>MANDATORY.</a:t>
            </a:r>
          </a:p>
          <a:p>
            <a:pPr eaLnBrk="1" hangingPunct="1">
              <a:lnSpc>
                <a:spcPct val="50000"/>
              </a:lnSpc>
              <a:buClr>
                <a:srgbClr val="FF7C80"/>
              </a:buClr>
              <a:buFont typeface="Wingdings" pitchFamily="2" charset="2"/>
              <a:buNone/>
            </a:pPr>
            <a:endParaRPr lang="en-US" sz="2200" b="1" dirty="0" smtClean="0">
              <a:latin typeface="Book Antiqua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q"/>
            </a:pPr>
            <a:r>
              <a:rPr lang="en-US" sz="2200" b="1" u="sng" dirty="0" smtClean="0">
                <a:solidFill>
                  <a:srgbClr val="FF3399"/>
                </a:solidFill>
                <a:latin typeface="Book Antiqua" pitchFamily="18" charset="0"/>
                <a:cs typeface="Times New Roman" pitchFamily="18" charset="0"/>
              </a:rPr>
              <a:t>ONLY</a:t>
            </a: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 properly oriented &amp;trained employees are allowed to handle these agents.  </a:t>
            </a: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endParaRPr lang="en-US" sz="2200" b="1" dirty="0" smtClean="0">
              <a:latin typeface="Book Antiqua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q"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Clear Label with patient name drug dosage stability data and duration of infusion.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endParaRPr lang="en-US" sz="2200" b="1" dirty="0" smtClean="0">
              <a:latin typeface="Book Antiqua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endParaRPr lang="en-US" sz="2200" b="1" dirty="0" smtClean="0">
              <a:solidFill>
                <a:srgbClr val="FF7C80"/>
              </a:solidFill>
              <a:latin typeface="Book Antiqua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endParaRPr lang="en-US" sz="2200" b="1" dirty="0" smtClean="0">
              <a:solidFill>
                <a:srgbClr val="FF7C80"/>
              </a:solidFill>
              <a:latin typeface="Book Antiqua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endParaRPr lang="en-US" sz="2200" b="1" dirty="0" smtClean="0">
              <a:solidFill>
                <a:srgbClr val="FF7C80"/>
              </a:solidFill>
              <a:latin typeface="Book Antiqua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endParaRPr lang="en-US" sz="2200" dirty="0" smtClean="0">
              <a:latin typeface="Book Antiqua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endParaRPr lang="en-US" sz="2200" dirty="0" smtClean="0"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46083" name="Rectangle 6"/>
          <p:cNvSpPr>
            <a:spLocks noChangeArrowheads="1"/>
          </p:cNvSpPr>
          <p:nvPr/>
        </p:nvSpPr>
        <p:spPr bwMode="auto">
          <a:xfrm>
            <a:off x="2514600" y="533400"/>
            <a:ext cx="3581400" cy="762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400" b="1">
                <a:latin typeface="Book Antiqua" pitchFamily="18" charset="0"/>
              </a:rPr>
              <a:t>Chemotherapy Unit</a:t>
            </a:r>
          </a:p>
        </p:txBody>
      </p:sp>
      <p:sp>
        <p:nvSpPr>
          <p:cNvPr id="4" name="Rectangle 15"/>
          <p:cNvSpPr>
            <a:spLocks noChangeArrowheads="1"/>
          </p:cNvSpPr>
          <p:nvPr/>
        </p:nvSpPr>
        <p:spPr bwMode="auto">
          <a:xfrm>
            <a:off x="1676400" y="5562600"/>
            <a:ext cx="6121400" cy="7937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400" dirty="0">
                <a:solidFill>
                  <a:schemeClr val="hlink"/>
                </a:solidFill>
                <a:latin typeface="Times New Roman" pitchFamily="18" charset="0"/>
              </a:rPr>
              <a:t>Caution</a:t>
            </a:r>
            <a:r>
              <a:rPr lang="en-US" sz="2400" dirty="0">
                <a:solidFill>
                  <a:srgbClr val="009900"/>
                </a:solidFill>
                <a:latin typeface="Times New Roman" pitchFamily="18" charset="0"/>
              </a:rPr>
              <a:t> – Chemotherapy Dispose of Properly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6" name="Rectangle 4"/>
          <p:cNvSpPr>
            <a:spLocks noChangeArrowheads="1"/>
          </p:cNvSpPr>
          <p:nvPr/>
        </p:nvSpPr>
        <p:spPr bwMode="auto">
          <a:xfrm>
            <a:off x="2057400" y="1447800"/>
            <a:ext cx="5638800" cy="609600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400" b="1" dirty="0">
                <a:latin typeface="Book Antiqua" pitchFamily="18" charset="0"/>
              </a:rPr>
              <a:t>Meet international practice criteria</a:t>
            </a:r>
          </a:p>
        </p:txBody>
      </p:sp>
      <p:sp>
        <p:nvSpPr>
          <p:cNvPr id="330757" name="Rectangle 5"/>
          <p:cNvSpPr>
            <a:spLocks noChangeArrowheads="1"/>
          </p:cNvSpPr>
          <p:nvPr/>
        </p:nvSpPr>
        <p:spPr bwMode="auto">
          <a:xfrm>
            <a:off x="1981200" y="4800600"/>
            <a:ext cx="5715000" cy="609600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400" b="1" dirty="0">
                <a:latin typeface="Book Antiqua" pitchFamily="18" charset="0"/>
              </a:rPr>
              <a:t>Foster an Educational Environment</a:t>
            </a:r>
          </a:p>
        </p:txBody>
      </p:sp>
      <p:sp>
        <p:nvSpPr>
          <p:cNvPr id="330758" name="Rectangle 6"/>
          <p:cNvSpPr>
            <a:spLocks noChangeArrowheads="1"/>
          </p:cNvSpPr>
          <p:nvPr/>
        </p:nvSpPr>
        <p:spPr bwMode="auto">
          <a:xfrm>
            <a:off x="2057400" y="3124200"/>
            <a:ext cx="5638800" cy="609600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400" b="1">
                <a:latin typeface="Book Antiqua" pitchFamily="18" charset="0"/>
              </a:rPr>
              <a:t>Contribute to optimal patient care</a:t>
            </a:r>
          </a:p>
        </p:txBody>
      </p:sp>
      <p:sp>
        <p:nvSpPr>
          <p:cNvPr id="330759" name="Rectangle 7"/>
          <p:cNvSpPr>
            <a:spLocks noChangeArrowheads="1"/>
          </p:cNvSpPr>
          <p:nvPr/>
        </p:nvSpPr>
        <p:spPr bwMode="auto">
          <a:xfrm>
            <a:off x="990600" y="3962400"/>
            <a:ext cx="5715000" cy="609600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400" b="1">
                <a:latin typeface="Book Antiqua" pitchFamily="18" charset="0"/>
              </a:rPr>
              <a:t>Integrate itself in patient care</a:t>
            </a:r>
          </a:p>
        </p:txBody>
      </p:sp>
      <p:sp>
        <p:nvSpPr>
          <p:cNvPr id="330760" name="Rectangle 8"/>
          <p:cNvSpPr>
            <a:spLocks noChangeArrowheads="1"/>
          </p:cNvSpPr>
          <p:nvPr/>
        </p:nvSpPr>
        <p:spPr bwMode="auto">
          <a:xfrm>
            <a:off x="1066800" y="2286000"/>
            <a:ext cx="5638800" cy="609600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400" b="1">
                <a:latin typeface="Book Antiqua" pitchFamily="18" charset="0"/>
              </a:rPr>
              <a:t>Continuously improve its performance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04800" y="228600"/>
            <a:ext cx="8229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Book Antiqua" pitchFamily="18" charset="0"/>
                <a:ea typeface="+mj-ea"/>
                <a:cs typeface="Times New Roman" pitchFamily="18" charset="0"/>
              </a:rPr>
              <a:t>Pharmacy Vision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Book Antiqua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A50021"/>
                </a:solidFill>
                <a:effectLst/>
                <a:uLnTx/>
                <a:uFillTx/>
                <a:latin typeface="Book Antiqua" pitchFamily="18" charset="0"/>
                <a:ea typeface="+mj-ea"/>
                <a:cs typeface="Times New Roman" pitchFamily="18" charset="0"/>
              </a:rPr>
            </a:b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Book Antiqua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932738" cy="4525963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  <a:buClr>
                <a:schemeClr val="tx2"/>
              </a:buClr>
              <a:buNone/>
            </a:pPr>
            <a:r>
              <a:rPr lang="en-US" sz="2200" b="1" dirty="0" smtClean="0">
                <a:latin typeface="Book Antiqua" pitchFamily="18" charset="0"/>
                <a:cs typeface="Times New Roman" pitchFamily="18" charset="0"/>
              </a:rPr>
              <a:t>Chemotherapy preparation unit is located in the main pharmacy and divided into the following sects:</a:t>
            </a:r>
          </a:p>
          <a:p>
            <a:pPr algn="ctr" eaLnBrk="1" hangingPunct="1">
              <a:buClr>
                <a:schemeClr val="tx2"/>
              </a:buClr>
              <a:buNone/>
            </a:pPr>
            <a:endParaRPr lang="en-US" sz="2000" b="1" dirty="0" smtClean="0">
              <a:latin typeface="Book Antiqua" pitchFamily="18" charset="0"/>
              <a:cs typeface="Times New Roman" pitchFamily="18" charset="0"/>
            </a:endParaRPr>
          </a:p>
          <a:p>
            <a:pPr lvl="2" eaLnBrk="1" hangingPunct="1">
              <a:lnSpc>
                <a:spcPct val="200000"/>
              </a:lnSpc>
              <a:buClr>
                <a:schemeClr val="tx2"/>
              </a:buClr>
              <a:buFont typeface="Wingdings" pitchFamily="2" charset="2"/>
              <a:buChar char="q"/>
            </a:pPr>
            <a:r>
              <a:rPr lang="en-US" b="1" dirty="0" smtClean="0">
                <a:latin typeface="Book Antiqua" pitchFamily="18" charset="0"/>
                <a:cs typeface="Times New Roman" pitchFamily="18" charset="0"/>
              </a:rPr>
              <a:t>  Administrative Area.</a:t>
            </a:r>
          </a:p>
          <a:p>
            <a:pPr lvl="2" eaLnBrk="1" hangingPunct="1">
              <a:lnSpc>
                <a:spcPct val="200000"/>
              </a:lnSpc>
              <a:buClr>
                <a:schemeClr val="tx2"/>
              </a:buClr>
              <a:buFont typeface="Wingdings" pitchFamily="2" charset="2"/>
              <a:buChar char="q"/>
            </a:pPr>
            <a:r>
              <a:rPr lang="en-US" b="1" dirty="0" smtClean="0">
                <a:latin typeface="Book Antiqua" pitchFamily="18" charset="0"/>
                <a:cs typeface="Times New Roman" pitchFamily="18" charset="0"/>
              </a:rPr>
              <a:t>  Personnel Protection Area.</a:t>
            </a:r>
          </a:p>
          <a:p>
            <a:pPr lvl="2" eaLnBrk="1" hangingPunct="1">
              <a:lnSpc>
                <a:spcPct val="200000"/>
              </a:lnSpc>
              <a:buClr>
                <a:schemeClr val="tx2"/>
              </a:buClr>
              <a:buFont typeface="Wingdings" pitchFamily="2" charset="2"/>
              <a:buChar char="q"/>
            </a:pPr>
            <a:r>
              <a:rPr lang="en-US" b="1" dirty="0" smtClean="0">
                <a:latin typeface="Book Antiqua" pitchFamily="18" charset="0"/>
                <a:cs typeface="Times New Roman" pitchFamily="18" charset="0"/>
              </a:rPr>
              <a:t>  Technical Area.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endParaRPr lang="en-US" sz="2200" b="1" dirty="0" smtClean="0">
              <a:latin typeface="Book Antiqua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endParaRPr lang="en-US" sz="2200" b="1" dirty="0" smtClean="0">
              <a:solidFill>
                <a:srgbClr val="FF7C80"/>
              </a:solidFill>
              <a:latin typeface="Book Antiqua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endParaRPr lang="en-US" sz="2200" b="1" dirty="0" smtClean="0">
              <a:solidFill>
                <a:srgbClr val="FF7C80"/>
              </a:solidFill>
              <a:latin typeface="Book Antiqua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endParaRPr lang="en-US" sz="2200" b="1" dirty="0" smtClean="0">
              <a:solidFill>
                <a:srgbClr val="FF7C80"/>
              </a:solidFill>
              <a:latin typeface="Book Antiqua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endParaRPr lang="en-US" sz="2200" dirty="0" smtClean="0">
              <a:latin typeface="Book Antiqua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endParaRPr lang="en-US" sz="2200" dirty="0" smtClean="0"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46083" name="Rectangle 6"/>
          <p:cNvSpPr>
            <a:spLocks noChangeArrowheads="1"/>
          </p:cNvSpPr>
          <p:nvPr/>
        </p:nvSpPr>
        <p:spPr bwMode="auto">
          <a:xfrm>
            <a:off x="2514600" y="533400"/>
            <a:ext cx="3581400" cy="762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400" b="1">
                <a:latin typeface="Book Antiqua" pitchFamily="18" charset="0"/>
              </a:rPr>
              <a:t>Chemotherapy Unit</a:t>
            </a:r>
          </a:p>
        </p:txBody>
      </p:sp>
      <p:pic>
        <p:nvPicPr>
          <p:cNvPr id="4" name="Picture 6" descr="Image26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3581400"/>
            <a:ext cx="3203575" cy="191611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772400" cy="884238"/>
          </a:xfrm>
        </p:spPr>
        <p:txBody>
          <a:bodyPr/>
          <a:lstStyle/>
          <a:p>
            <a:r>
              <a:rPr lang="en-US" sz="4400" b="1" dirty="0" smtClean="0">
                <a:latin typeface="Book Antiqua" pitchFamily="18" charset="0"/>
              </a:rPr>
              <a:t>Future Plan…</a:t>
            </a:r>
            <a:endParaRPr lang="en-US" sz="4400" b="1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sz="2400" b="1" u="sng" dirty="0" smtClean="0"/>
              <a:t>TPN unit: 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/>
              <a:t>Total Parenteral Nutrition is a very important service provided by the pharmacy for all hospital wards.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/>
              <a:t>Aseptic techniques should be maintained.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/>
              <a:t>Calculations for adults and pediatrics </a:t>
            </a:r>
          </a:p>
          <a:p>
            <a:pPr>
              <a:lnSpc>
                <a:spcPct val="150000"/>
              </a:lnSpc>
              <a:buNone/>
            </a:pPr>
            <a:r>
              <a:rPr lang="en-US" sz="2400" b="1" dirty="0" smtClean="0"/>
              <a:t>	should be made on individual basis.</a:t>
            </a:r>
          </a:p>
        </p:txBody>
      </p:sp>
      <p:pic>
        <p:nvPicPr>
          <p:cNvPr id="4" name="Picture 4" descr="pharm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 flipV="1">
            <a:off x="6431986" y="4166599"/>
            <a:ext cx="1799773" cy="1773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772400" cy="884238"/>
          </a:xfrm>
        </p:spPr>
        <p:txBody>
          <a:bodyPr/>
          <a:lstStyle/>
          <a:p>
            <a:r>
              <a:rPr lang="en-US" sz="4400" b="1" dirty="0" smtClean="0">
                <a:latin typeface="Book Antiqua" pitchFamily="18" charset="0"/>
              </a:rPr>
              <a:t>Future Plan…</a:t>
            </a:r>
            <a:endParaRPr lang="en-US" sz="4400" b="1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828800"/>
            <a:ext cx="7772400" cy="4572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 smtClean="0"/>
              <a:t>IV Admixture Unit.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Patient Counseling will be implemented in order to improve:</a:t>
            </a:r>
          </a:p>
          <a:p>
            <a:endParaRPr lang="en-US" b="1" dirty="0" smtClean="0"/>
          </a:p>
          <a:p>
            <a:pPr lvl="2">
              <a:lnSpc>
                <a:spcPct val="150000"/>
              </a:lnSpc>
            </a:pPr>
            <a:r>
              <a:rPr lang="en-US" b="1" dirty="0" smtClean="0"/>
              <a:t>Patient compliance.</a:t>
            </a:r>
          </a:p>
          <a:p>
            <a:pPr lvl="2">
              <a:lnSpc>
                <a:spcPct val="150000"/>
              </a:lnSpc>
            </a:pPr>
            <a:r>
              <a:rPr lang="en-US" b="1" dirty="0" smtClean="0"/>
              <a:t>Cost effectiveness.</a:t>
            </a:r>
          </a:p>
          <a:p>
            <a:pPr lvl="2">
              <a:lnSpc>
                <a:spcPct val="150000"/>
              </a:lnSpc>
            </a:pPr>
            <a:r>
              <a:rPr lang="en-US" b="1" dirty="0" smtClean="0"/>
              <a:t>Quality of life.</a:t>
            </a:r>
            <a:endParaRPr lang="en-US" b="1" dirty="0"/>
          </a:p>
        </p:txBody>
      </p:sp>
      <p:pic>
        <p:nvPicPr>
          <p:cNvPr id="4" name="Picture 4" descr="pharm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 flipV="1">
            <a:off x="6431986" y="4166599"/>
            <a:ext cx="1799773" cy="1773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2667000" y="533400"/>
            <a:ext cx="4343400" cy="990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oper Black" pitchFamily="18" charset="0"/>
              </a:rPr>
              <a:t>Our Philosophy </a:t>
            </a:r>
          </a:p>
        </p:txBody>
      </p:sp>
      <p:sp>
        <p:nvSpPr>
          <p:cNvPr id="15363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228600" y="2286000"/>
            <a:ext cx="8229600" cy="2971800"/>
          </a:xfrm>
        </p:spPr>
        <p:txBody>
          <a:bodyPr/>
          <a:lstStyle/>
          <a:p>
            <a:pPr lvl="1" algn="ctr" eaLnBrk="1" hangingPunct="1">
              <a:buFontTx/>
              <a:buNone/>
            </a:pPr>
            <a:r>
              <a:rPr lang="en-US" sz="3600" dirty="0" smtClean="0">
                <a:latin typeface="Forte" pitchFamily="66" charset="0"/>
              </a:rPr>
              <a:t>	“We care for each other ,realizing that all positions and individuals are equally important to the achievement of our goals”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752600"/>
            <a:ext cx="8229600" cy="1828800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  <a:buFontTx/>
              <a:buNone/>
              <a:tabLst>
                <a:tab pos="530225" algn="l"/>
              </a:tabLst>
            </a:pPr>
            <a:r>
              <a:rPr lang="en-US" sz="2400" b="1" dirty="0" smtClean="0">
                <a:latin typeface="Book Antiqua" pitchFamily="18" charset="0"/>
                <a:cs typeface="Times New Roman" pitchFamily="18" charset="0"/>
              </a:rPr>
              <a:t>	The Pharmacy Department at RHUH is a full service automated computerized inpatient facility providing a wide  range of services both to the patient and hospital medical staff.</a:t>
            </a:r>
          </a:p>
        </p:txBody>
      </p:sp>
      <p:sp>
        <p:nvSpPr>
          <p:cNvPr id="5128" name="Rectangle 8">
            <a:hlinkClick r:id="rId2" action="ppaction://hlinkpres?slideindex=1&amp;slidetitle=Old fashion way Vs. Computerized way"/>
          </p:cNvPr>
          <p:cNvSpPr>
            <a:spLocks noChangeArrowheads="1"/>
          </p:cNvSpPr>
          <p:nvPr/>
        </p:nvSpPr>
        <p:spPr bwMode="auto">
          <a:xfrm>
            <a:off x="3352800" y="4648200"/>
            <a:ext cx="2667000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b="1">
                <a:latin typeface="Blue Highway" pitchFamily="2" charset="0"/>
              </a:rPr>
              <a:t>Computerized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29600" cy="457200"/>
          </a:xfrm>
        </p:spPr>
        <p:txBody>
          <a:bodyPr/>
          <a:lstStyle/>
          <a:p>
            <a:pPr algn="ctr"/>
            <a:r>
              <a:rPr lang="en-US" sz="2800" b="1" dirty="0">
                <a:solidFill>
                  <a:srgbClr val="CC3300"/>
                </a:solidFill>
                <a:latin typeface="Book Antiqua" pitchFamily="18" charset="0"/>
              </a:rPr>
              <a:t>Old fashion way Vs. Computerized way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752600" y="1676400"/>
            <a:ext cx="4267200" cy="457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rtl="0"/>
            <a:r>
              <a:rPr lang="en-US" sz="2000" b="1" dirty="0"/>
              <a:t>Capoten	</a:t>
            </a:r>
            <a:r>
              <a:rPr lang="en-US" sz="2000" b="1" dirty="0" smtClean="0"/>
              <a:t>		Gopten</a:t>
            </a:r>
            <a:endParaRPr lang="en-US" sz="2000" b="1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819400" y="2286000"/>
            <a:ext cx="4267200" cy="457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rtl="0"/>
            <a:r>
              <a:rPr lang="en-US" sz="2000" b="1" dirty="0" smtClean="0"/>
              <a:t>Centrum	</a:t>
            </a:r>
            <a:r>
              <a:rPr lang="en-US" sz="2000" b="1" dirty="0"/>
              <a:t>	Sintrom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752600" y="2895600"/>
            <a:ext cx="4267200" cy="457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rtl="0"/>
            <a:r>
              <a:rPr lang="en-US" sz="2000" b="1" dirty="0" smtClean="0"/>
              <a:t>Corvasal	</a:t>
            </a:r>
            <a:r>
              <a:rPr lang="en-US" sz="2000" b="1" dirty="0"/>
              <a:t>	Coversyl</a:t>
            </a:r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3886200" y="3581400"/>
            <a:ext cx="457200" cy="914400"/>
          </a:xfrm>
          <a:prstGeom prst="downArrow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057400" y="4495800"/>
            <a:ext cx="457200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0"/>
            <a:r>
              <a:rPr lang="en-US" sz="3200" dirty="0">
                <a:latin typeface="Forte" pitchFamily="66" charset="0"/>
              </a:rPr>
              <a:t>Less Errors</a:t>
            </a:r>
          </a:p>
          <a:p>
            <a:pPr algn="ctr" rtl="0"/>
            <a:r>
              <a:rPr lang="en-US" sz="3200" dirty="0">
                <a:latin typeface="Forte" pitchFamily="66" charset="0"/>
              </a:rPr>
              <a:t>No abbreviations</a:t>
            </a:r>
          </a:p>
          <a:p>
            <a:pPr algn="ctr" rtl="0"/>
            <a:r>
              <a:rPr lang="en-US" sz="3200" dirty="0">
                <a:latin typeface="Forte" pitchFamily="66" charset="0"/>
              </a:rPr>
              <a:t>No bad hand writing </a:t>
            </a:r>
          </a:p>
          <a:p>
            <a:pPr algn="ctr" rtl="0"/>
            <a:r>
              <a:rPr lang="en-US" sz="3200" dirty="0">
                <a:latin typeface="Forte" pitchFamily="66" charset="0"/>
              </a:rPr>
              <a:t>No verbal orders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2133600"/>
            <a:ext cx="7010400" cy="3962400"/>
          </a:xfrm>
        </p:spPr>
        <p:txBody>
          <a:bodyPr/>
          <a:lstStyle/>
          <a:p>
            <a:pPr algn="ctr" rtl="0">
              <a:lnSpc>
                <a:spcPct val="150000"/>
              </a:lnSpc>
              <a:buFontTx/>
              <a:buNone/>
            </a:pPr>
            <a:r>
              <a:rPr lang="en-US" sz="2400" b="1" dirty="0">
                <a:latin typeface="Book Antiqua" pitchFamily="18" charset="0"/>
              </a:rPr>
              <a:t> The pharmacist has full access to the patient profile from his office rendering the work much more easier and </a:t>
            </a:r>
            <a:r>
              <a:rPr lang="en-US" sz="2400" b="1" dirty="0" smtClean="0">
                <a:latin typeface="Book Antiqua" pitchFamily="18" charset="0"/>
              </a:rPr>
              <a:t>faster</a:t>
            </a:r>
            <a:endParaRPr lang="en-US" sz="2400" b="1" dirty="0">
              <a:latin typeface="Book Antiqua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639763"/>
          </a:xfrm>
          <a:noFill/>
          <a:ln/>
        </p:spPr>
        <p:txBody>
          <a:bodyPr/>
          <a:lstStyle/>
          <a:p>
            <a:r>
              <a:rPr lang="en-US" sz="2800" b="1" dirty="0">
                <a:solidFill>
                  <a:srgbClr val="CC3300"/>
                </a:solidFill>
                <a:latin typeface="Book Antiqua" pitchFamily="18" charset="0"/>
              </a:rPr>
              <a:t>Old fashion way Vs. Computerized way (cont’d)</a:t>
            </a:r>
          </a:p>
        </p:txBody>
      </p:sp>
      <p:pic>
        <p:nvPicPr>
          <p:cNvPr id="4" name="Picture 10" descr="j0236310"/>
          <p:cNvPicPr>
            <a:picLocks noChangeAspect="1" noChangeArrowheads="1" noCrop="1"/>
          </p:cNvPicPr>
          <p:nvPr/>
        </p:nvPicPr>
        <p:blipFill>
          <a:blip r:embed="rId2">
            <a:lum bright="20000"/>
            <a:grayscl/>
          </a:blip>
          <a:srcRect/>
          <a:stretch>
            <a:fillRect/>
          </a:stretch>
        </p:blipFill>
        <p:spPr bwMode="auto">
          <a:xfrm>
            <a:off x="3657600" y="4495800"/>
            <a:ext cx="1447800" cy="14478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2667000"/>
            <a:ext cx="7543800" cy="3962400"/>
          </a:xfrm>
        </p:spPr>
        <p:txBody>
          <a:bodyPr/>
          <a:lstStyle/>
          <a:p>
            <a:pPr algn="ctr" rtl="0">
              <a:lnSpc>
                <a:spcPct val="150000"/>
              </a:lnSpc>
              <a:buFontTx/>
              <a:buNone/>
            </a:pPr>
            <a:r>
              <a:rPr lang="en-US" sz="2400" b="1" dirty="0">
                <a:latin typeface="Book Antiqua" pitchFamily="18" charset="0"/>
              </a:rPr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639763"/>
          </a:xfrm>
          <a:noFill/>
          <a:ln/>
        </p:spPr>
        <p:txBody>
          <a:bodyPr/>
          <a:lstStyle/>
          <a:p>
            <a:r>
              <a:rPr lang="en-US" sz="2800" b="1" dirty="0">
                <a:solidFill>
                  <a:srgbClr val="CC3300"/>
                </a:solidFill>
                <a:latin typeface="Book Antiqua" pitchFamily="18" charset="0"/>
              </a:rPr>
              <a:t>Old fashion way Vs. Computerized way (cont’d)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905000"/>
            <a:ext cx="7467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200000"/>
              </a:lnSpc>
              <a:buClr>
                <a:schemeClr val="bg2">
                  <a:lumMod val="50000"/>
                </a:schemeClr>
              </a:buClr>
              <a:buFont typeface="Wingdings" pitchFamily="2" charset="2"/>
              <a:buChar char="ü"/>
            </a:pPr>
            <a:r>
              <a:rPr lang="en-US" sz="2400" b="1" dirty="0" smtClean="0">
                <a:latin typeface="Book Antiqua" pitchFamily="18" charset="0"/>
              </a:rPr>
              <a:t>   Provides services through an error free system.</a:t>
            </a:r>
          </a:p>
          <a:p>
            <a:pPr algn="l" rtl="0">
              <a:lnSpc>
                <a:spcPct val="200000"/>
              </a:lnSpc>
              <a:buClr>
                <a:schemeClr val="bg2">
                  <a:lumMod val="50000"/>
                </a:schemeClr>
              </a:buClr>
              <a:buFont typeface="Wingdings" pitchFamily="2" charset="2"/>
              <a:buChar char="ü"/>
            </a:pPr>
            <a:r>
              <a:rPr lang="en-US" sz="2400" b="1" dirty="0" smtClean="0">
                <a:latin typeface="Book Antiqua" pitchFamily="18" charset="0"/>
              </a:rPr>
              <a:t>   Controlled Pharmaceutical expenses.</a:t>
            </a:r>
          </a:p>
          <a:p>
            <a:pPr algn="l" rtl="0">
              <a:lnSpc>
                <a:spcPct val="200000"/>
              </a:lnSpc>
              <a:buClr>
                <a:schemeClr val="bg2">
                  <a:lumMod val="50000"/>
                </a:schemeClr>
              </a:buClr>
              <a:buFont typeface="Wingdings" pitchFamily="2" charset="2"/>
              <a:buChar char="ü"/>
            </a:pPr>
            <a:r>
              <a:rPr lang="en-US" sz="2400" b="1" dirty="0" smtClean="0">
                <a:latin typeface="Book Antiqua" pitchFamily="18" charset="0"/>
              </a:rPr>
              <a:t>   Continuous update of the electronic system.</a:t>
            </a:r>
          </a:p>
          <a:p>
            <a:pPr algn="l" rtl="0">
              <a:lnSpc>
                <a:spcPct val="200000"/>
              </a:lnSpc>
            </a:pPr>
            <a:endParaRPr lang="en-US" sz="2400" b="1" dirty="0">
              <a:latin typeface="Book Antiqua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61EC01A392D74985D4C1F64891DC04" ma:contentTypeVersion="2" ma:contentTypeDescription="Create a new document." ma:contentTypeScope="" ma:versionID="806b5d90dc304f2df26e7ce72bb057a0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08ffc1687e0ebb337101d66fae822f7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1440E4D-98A5-4E59-8441-C784D8BD41D1}"/>
</file>

<file path=customXml/itemProps2.xml><?xml version="1.0" encoding="utf-8"?>
<ds:datastoreItem xmlns:ds="http://schemas.openxmlformats.org/officeDocument/2006/customXml" ds:itemID="{65B4CCC7-C02D-4E37-946A-848CAABDC1E3}"/>
</file>

<file path=customXml/itemProps3.xml><?xml version="1.0" encoding="utf-8"?>
<ds:datastoreItem xmlns:ds="http://schemas.openxmlformats.org/officeDocument/2006/customXml" ds:itemID="{1723F28B-A805-422C-8D7F-B23CC3DF293D}"/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3389</TotalTime>
  <Words>1171</Words>
  <Application>Microsoft Office PowerPoint</Application>
  <PresentationFormat>On-screen Show (4:3)</PresentationFormat>
  <Paragraphs>259</Paragraphs>
  <Slides>42</Slides>
  <Notes>4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Equity</vt:lpstr>
      <vt:lpstr>Hospital Pharmacy Workflow</vt:lpstr>
      <vt:lpstr>RHUH is a University Hospital Serving  Various Specialties </vt:lpstr>
      <vt:lpstr>Pharmacy Mission  Our mission is to provide</vt:lpstr>
      <vt:lpstr>Slide 4</vt:lpstr>
      <vt:lpstr>Slide 5</vt:lpstr>
      <vt:lpstr>Slide 6</vt:lpstr>
      <vt:lpstr>Old fashion way Vs. Computerized way</vt:lpstr>
      <vt:lpstr>Old fashion way Vs. Computerized way (cont’d)</vt:lpstr>
      <vt:lpstr>Old fashion way Vs. Computerized way (cont’d)</vt:lpstr>
      <vt:lpstr>Old fashion way Vs. Computerized way (cont’d)</vt:lpstr>
      <vt:lpstr>Responsibilities of RHUH pharmacy staff</vt:lpstr>
      <vt:lpstr>Responsibilities of RHUH pharmacy staff</vt:lpstr>
      <vt:lpstr>Responsibilities of RHUH pharmacy staff</vt:lpstr>
      <vt:lpstr>Responsibilities of RHUH pharmacy staff (cont’d)</vt:lpstr>
      <vt:lpstr>Responsibilities of RHUH pharmacy staff (cont’d) Medication Profile</vt:lpstr>
      <vt:lpstr>Responsibilities of RHUH pharmacy staff (cont’d)</vt:lpstr>
      <vt:lpstr>Responsibilities of RHUH pharmacy staff (cont’d)</vt:lpstr>
      <vt:lpstr>Responsibilities of RHUH pharmacy staff (cont’d)</vt:lpstr>
      <vt:lpstr>Responsibilities of RHUH pharmacy staff (cont’d)</vt:lpstr>
      <vt:lpstr>Responsibilities of RHUH pharmacy staff (cont’d)  Reviewing patient Profile</vt:lpstr>
      <vt:lpstr>Responsibilities of RHUH pharmacy staff (cont’d)  Pharmacists Interventions</vt:lpstr>
      <vt:lpstr>Responsibilities of RHUH pharmacy staff (cont’d)</vt:lpstr>
      <vt:lpstr>Slide 23</vt:lpstr>
      <vt:lpstr>Committees</vt:lpstr>
      <vt:lpstr>Meetings</vt:lpstr>
      <vt:lpstr>Continuous Education</vt:lpstr>
      <vt:lpstr>Pharmacy Related Reports</vt:lpstr>
      <vt:lpstr>Relation with other Departments</vt:lpstr>
      <vt:lpstr>Drug Management 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Future Plan…</vt:lpstr>
      <vt:lpstr>Future Plan…</vt:lpstr>
    </vt:vector>
  </TitlesOfParts>
  <Company>BGUH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mona.baalbaki</dc:creator>
  <cp:lastModifiedBy>rana.itani</cp:lastModifiedBy>
  <cp:revision>302</cp:revision>
  <dcterms:created xsi:type="dcterms:W3CDTF">2004-05-18T09:16:15Z</dcterms:created>
  <dcterms:modified xsi:type="dcterms:W3CDTF">2009-07-03T05:08:17Z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0x0101007461EC01A392D74985D4C1F64891DC04</vt:lpwstr>
  </property>
</Properties>
</file>